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63" r:id="rId18"/>
    <p:sldId id="275" r:id="rId19"/>
    <p:sldId id="276" r:id="rId20"/>
    <p:sldId id="277" r:id="rId21"/>
    <p:sldId id="272" r:id="rId22"/>
    <p:sldId id="273" r:id="rId23"/>
    <p:sldId id="308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5" r:id="rId45"/>
    <p:sldId id="300" r:id="rId46"/>
    <p:sldId id="301" r:id="rId47"/>
    <p:sldId id="302" r:id="rId48"/>
    <p:sldId id="303" r:id="rId49"/>
    <p:sldId id="307" r:id="rId50"/>
    <p:sldId id="309" r:id="rId51"/>
    <p:sldId id="304" r:id="rId52"/>
  </p:sldIdLst>
  <p:sldSz cx="12192000" cy="6858000"/>
  <p:notesSz cx="6858000" cy="12192000"/>
  <p:embeddedFontLst>
    <p:embeddedFont>
      <p:font typeface="Montserrat" pitchFamily="2" charset="0"/>
      <p:regular r:id="rId54"/>
      <p:bold r:id="rId55"/>
      <p:italic r:id="rId56"/>
      <p:boldItalic r:id="rId57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1E3A5F"/>
    <a:srgbClr val="E07B39"/>
    <a:srgbClr val="2C3E50"/>
    <a:srgbClr val="000000"/>
    <a:srgbClr val="FBE5D6"/>
    <a:srgbClr val="E8EEF3"/>
    <a:srgbClr val="566573"/>
    <a:srgbClr val="1E3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0A8B0-7BF1-45C3-A086-21B49A6D5FF5}" v="122" dt="2026-01-30T17:39:50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82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82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6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36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CD7-CC28-FBE3-B76E-34676F11C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3A9D7-0108-5AD5-98E4-812FCC93B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38171-7C03-2BD2-030E-1AABF568D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5EB2B-B45A-A913-5AED-609C5B63C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98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557FB-7C55-E345-F0D3-E2824E98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B7556D-6351-5174-EFD9-B66D77356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2C4346-2153-DC71-AE02-80C378707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A51EF-F6AD-F214-CA1F-F73FBC3D7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1621-2A15-85FD-DA42-2E4131AF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FFEAF-8333-B2F4-8E41-557303EBB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7BD25-8D5B-E0EF-7708-BF18A3F54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E501-46E0-BC36-1161-1AED7EFCD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20BB4-87A1-06A3-B01D-D0BDA760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8546D3-2ACD-C756-C888-B44B4AA0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8A5D5-CD1A-F088-5BB4-8F5D7B606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BA28E-05E7-E65B-B1D0-581062B0C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463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.new/Gb69fE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acial recognition isolated on transparent background 48930192 PNG">
            <a:extLst>
              <a:ext uri="{FF2B5EF4-FFF2-40B4-BE49-F238E27FC236}">
                <a16:creationId xmlns:a16="http://schemas.microsoft.com/office/drawing/2014/main" id="{1089B76B-7025-585C-5548-D99F970CB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03" r="35552" b="6211"/>
          <a:stretch>
            <a:fillRect/>
          </a:stretch>
        </p:blipFill>
        <p:spPr bwMode="auto">
          <a:xfrm>
            <a:off x="6953003" y="0"/>
            <a:ext cx="51462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90000"/>
                </a:srgbClr>
              </a:gs>
              <a:gs pos="50000">
                <a:srgbClr val="1A1A2E">
                  <a:alpha val="95000"/>
                </a:srgbClr>
              </a:gs>
              <a:gs pos="100000">
                <a:srgbClr val="1A1A2E"/>
              </a:gs>
            </a:gsLst>
            <a:lin ang="2700000" scaled="1"/>
          </a:gra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4" name="Shape 1"/>
          <p:cNvSpPr/>
          <p:nvPr/>
        </p:nvSpPr>
        <p:spPr>
          <a:xfrm>
            <a:off x="380998" y="1090613"/>
            <a:ext cx="7219951" cy="381000"/>
          </a:xfrm>
          <a:custGeom>
            <a:avLst/>
            <a:gdLst/>
            <a:ahLst/>
            <a:cxnLst/>
            <a:rect l="l" t="t" r="r" b="b"/>
            <a:pathLst>
              <a:path w="4114800" h="381000">
                <a:moveTo>
                  <a:pt x="0" y="0"/>
                </a:moveTo>
                <a:lnTo>
                  <a:pt x="4114800" y="0"/>
                </a:lnTo>
                <a:lnTo>
                  <a:pt x="41148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5" name="Text 2"/>
          <p:cNvSpPr/>
          <p:nvPr/>
        </p:nvSpPr>
        <p:spPr>
          <a:xfrm>
            <a:off x="323848" y="1114084"/>
            <a:ext cx="7791451" cy="32181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>
              <a:lnSpc>
                <a:spcPct val="130000"/>
              </a:lnSpc>
            </a:pPr>
            <a:r>
              <a:rPr lang="it-IT" sz="1200" kern="0" spc="12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STATISTICAL AND MATHEMATICAL METHODS FOR ARTIFICIAL INTELLIGENCE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1000" y="1776413"/>
            <a:ext cx="7415893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Comparativa </a:t>
            </a:r>
            <a:r>
              <a:rPr lang="it-IT" sz="4500" b="1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</a:t>
            </a:r>
            <a:endParaRPr lang="it-IT" sz="1600" noProof="0" dirty="0">
              <a:latin typeface="Montserrat" pitchFamily="2" charset="0"/>
            </a:endParaRPr>
          </a:p>
          <a:p>
            <a:pPr>
              <a:lnSpc>
                <a:spcPct val="10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Riduzione Dimensionale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81000" y="343376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8" name="Text 5"/>
          <p:cNvSpPr/>
          <p:nvPr/>
        </p:nvSpPr>
        <p:spPr>
          <a:xfrm>
            <a:off x="380998" y="3657601"/>
            <a:ext cx="544013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2250" noProof="0" dirty="0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Approccio Lineare e Non-Lineare per</a:t>
            </a:r>
            <a:endParaRPr lang="it-IT" sz="1600" noProof="0" dirty="0">
              <a:latin typeface="Montserrat" pitchFamily="2" charset="0"/>
            </a:endParaRPr>
          </a:p>
          <a:p>
            <a:pPr>
              <a:lnSpc>
                <a:spcPct val="140000"/>
              </a:lnSpc>
            </a:pPr>
            <a:r>
              <a:rPr lang="it-IT" sz="2250" noProof="0" dirty="0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Riconoscimento e Verifica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81000" y="5710238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30196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12" name="Text 9"/>
          <p:cNvSpPr/>
          <p:nvPr/>
        </p:nvSpPr>
        <p:spPr>
          <a:xfrm>
            <a:off x="10687050" y="6248400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A.A. 2025/2026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81000" y="5943600"/>
            <a:ext cx="423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Roberto Carriero, Massimiliano Leone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81000" y="6248400"/>
            <a:ext cx="67382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Laurea Magistrale in Ingegneria Informatica – </a:t>
            </a:r>
            <a:r>
              <a:rPr lang="it-IT" sz="1200" noProof="0" dirty="0" err="1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Artificial</a:t>
            </a: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Intelligence and Data Science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" name="Text 9">
            <a:extLst>
              <a:ext uri="{FF2B5EF4-FFF2-40B4-BE49-F238E27FC236}">
                <a16:creationId xmlns:a16="http://schemas.microsoft.com/office/drawing/2014/main" id="{3F0D8CC8-52CA-99AF-3908-CB6AC4CEB71F}"/>
              </a:ext>
            </a:extLst>
          </p:cNvPr>
          <p:cNvSpPr/>
          <p:nvPr/>
        </p:nvSpPr>
        <p:spPr>
          <a:xfrm>
            <a:off x="9168493" y="5965371"/>
            <a:ext cx="2642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chemeClr val="bg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Docente: Prof.ssa Marina Popolizio</a:t>
            </a:r>
            <a:endParaRPr lang="it-IT" sz="1600" noProof="0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475" y="381000"/>
            <a:ext cx="7175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Singular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Value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Decomposition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(SVD)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475" y="733425"/>
            <a:ext cx="526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Decomposizione matriciale ai valori singolari per efficienza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FE7227B2-2906-3BFA-152A-92468D054E40}"/>
              </a:ext>
            </a:extLst>
          </p:cNvPr>
          <p:cNvGrpSpPr/>
          <p:nvPr/>
        </p:nvGrpSpPr>
        <p:grpSpPr>
          <a:xfrm>
            <a:off x="365801" y="1333500"/>
            <a:ext cx="11445199" cy="1847850"/>
            <a:chOff x="381000" y="1181100"/>
            <a:chExt cx="11445199" cy="1847850"/>
          </a:xfrm>
        </p:grpSpPr>
        <p:sp>
          <p:nvSpPr>
            <p:cNvPr id="6" name="Shape 4"/>
            <p:cNvSpPr/>
            <p:nvPr/>
          </p:nvSpPr>
          <p:spPr>
            <a:xfrm>
              <a:off x="381000" y="1181100"/>
              <a:ext cx="11430000" cy="1847850"/>
            </a:xfrm>
            <a:custGeom>
              <a:avLst/>
              <a:gdLst/>
              <a:ahLst/>
              <a:cxnLst/>
              <a:rect l="l" t="t" r="r" b="b"/>
              <a:pathLst>
                <a:path w="11430000" h="1847850">
                  <a:moveTo>
                    <a:pt x="0" y="0"/>
                  </a:moveTo>
                  <a:lnTo>
                    <a:pt x="11430000" y="0"/>
                  </a:lnTo>
                  <a:lnTo>
                    <a:pt x="11430000" y="1847850"/>
                  </a:lnTo>
                  <a:lnTo>
                    <a:pt x="0" y="1847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6000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9423" y="102022"/>
                  </a:moveTo>
                  <a:cubicBezTo>
                    <a:pt x="35362" y="60499"/>
                    <a:pt x="71125" y="28575"/>
                    <a:pt x="114300" y="28575"/>
                  </a:cubicBezTo>
                  <a:cubicBezTo>
                    <a:pt x="137964" y="28575"/>
                    <a:pt x="159395" y="38174"/>
                    <a:pt x="174933" y="53667"/>
                  </a:cubicBezTo>
                  <a:cubicBezTo>
                    <a:pt x="175022" y="53757"/>
                    <a:pt x="175111" y="53846"/>
                    <a:pt x="175200" y="53935"/>
                  </a:cubicBezTo>
                  <a:lnTo>
                    <a:pt x="178594" y="57150"/>
                  </a:lnTo>
                  <a:lnTo>
                    <a:pt x="157207" y="57150"/>
                  </a:lnTo>
                  <a:cubicBezTo>
                    <a:pt x="149304" y="57150"/>
                    <a:pt x="142920" y="63535"/>
                    <a:pt x="142920" y="71438"/>
                  </a:cubicBezTo>
                  <a:cubicBezTo>
                    <a:pt x="142920" y="79340"/>
                    <a:pt x="149304" y="85725"/>
                    <a:pt x="157207" y="85725"/>
                  </a:cubicBezTo>
                  <a:lnTo>
                    <a:pt x="214357" y="85725"/>
                  </a:lnTo>
                  <a:cubicBezTo>
                    <a:pt x="222260" y="85725"/>
                    <a:pt x="228645" y="79340"/>
                    <a:pt x="228645" y="71438"/>
                  </a:cubicBezTo>
                  <a:lnTo>
                    <a:pt x="228645" y="14288"/>
                  </a:lnTo>
                  <a:cubicBezTo>
                    <a:pt x="228645" y="6385"/>
                    <a:pt x="222260" y="0"/>
                    <a:pt x="214357" y="0"/>
                  </a:cubicBezTo>
                  <a:cubicBezTo>
                    <a:pt x="206454" y="0"/>
                    <a:pt x="200070" y="6385"/>
                    <a:pt x="200070" y="14288"/>
                  </a:cubicBezTo>
                  <a:lnTo>
                    <a:pt x="200070" y="38130"/>
                  </a:lnTo>
                  <a:lnTo>
                    <a:pt x="195024" y="33352"/>
                  </a:lnTo>
                  <a:cubicBezTo>
                    <a:pt x="174352" y="12769"/>
                    <a:pt x="145777" y="0"/>
                    <a:pt x="114300" y="0"/>
                  </a:cubicBezTo>
                  <a:cubicBezTo>
                    <a:pt x="56704" y="0"/>
                    <a:pt x="9064" y="42595"/>
                    <a:pt x="1161" y="98003"/>
                  </a:cubicBezTo>
                  <a:cubicBezTo>
                    <a:pt x="45" y="105817"/>
                    <a:pt x="5447" y="113050"/>
                    <a:pt x="13261" y="114166"/>
                  </a:cubicBezTo>
                  <a:cubicBezTo>
                    <a:pt x="21074" y="115282"/>
                    <a:pt x="28307" y="109835"/>
                    <a:pt x="29423" y="102066"/>
                  </a:cubicBezTo>
                  <a:close/>
                  <a:moveTo>
                    <a:pt x="227439" y="130597"/>
                  </a:moveTo>
                  <a:cubicBezTo>
                    <a:pt x="228555" y="122783"/>
                    <a:pt x="223108" y="115550"/>
                    <a:pt x="215339" y="114434"/>
                  </a:cubicBezTo>
                  <a:cubicBezTo>
                    <a:pt x="207571" y="113318"/>
                    <a:pt x="200293" y="118765"/>
                    <a:pt x="199177" y="126534"/>
                  </a:cubicBezTo>
                  <a:cubicBezTo>
                    <a:pt x="193238" y="168057"/>
                    <a:pt x="157475" y="199980"/>
                    <a:pt x="114300" y="199980"/>
                  </a:cubicBezTo>
                  <a:cubicBezTo>
                    <a:pt x="90636" y="199980"/>
                    <a:pt x="69205" y="190381"/>
                    <a:pt x="53667" y="174888"/>
                  </a:cubicBezTo>
                  <a:cubicBezTo>
                    <a:pt x="53578" y="174799"/>
                    <a:pt x="53489" y="174709"/>
                    <a:pt x="53400" y="174620"/>
                  </a:cubicBezTo>
                  <a:lnTo>
                    <a:pt x="50006" y="171405"/>
                  </a:lnTo>
                  <a:lnTo>
                    <a:pt x="71393" y="171405"/>
                  </a:lnTo>
                  <a:cubicBezTo>
                    <a:pt x="79296" y="171405"/>
                    <a:pt x="85680" y="165021"/>
                    <a:pt x="85680" y="157118"/>
                  </a:cubicBezTo>
                  <a:cubicBezTo>
                    <a:pt x="85680" y="149215"/>
                    <a:pt x="79296" y="142830"/>
                    <a:pt x="71393" y="142830"/>
                  </a:cubicBezTo>
                  <a:lnTo>
                    <a:pt x="14288" y="142875"/>
                  </a:lnTo>
                  <a:cubicBezTo>
                    <a:pt x="10492" y="142875"/>
                    <a:pt x="6831" y="144393"/>
                    <a:pt x="4152" y="147117"/>
                  </a:cubicBezTo>
                  <a:cubicBezTo>
                    <a:pt x="1473" y="149840"/>
                    <a:pt x="-45" y="153457"/>
                    <a:pt x="0" y="157296"/>
                  </a:cubicBezTo>
                  <a:lnTo>
                    <a:pt x="446" y="214000"/>
                  </a:lnTo>
                  <a:cubicBezTo>
                    <a:pt x="491" y="221903"/>
                    <a:pt x="6965" y="228243"/>
                    <a:pt x="14868" y="228154"/>
                  </a:cubicBezTo>
                  <a:cubicBezTo>
                    <a:pt x="22771" y="228064"/>
                    <a:pt x="29111" y="221635"/>
                    <a:pt x="29021" y="213732"/>
                  </a:cubicBezTo>
                  <a:lnTo>
                    <a:pt x="28843" y="190738"/>
                  </a:lnTo>
                  <a:lnTo>
                    <a:pt x="33620" y="195248"/>
                  </a:lnTo>
                  <a:cubicBezTo>
                    <a:pt x="54293" y="215831"/>
                    <a:pt x="82823" y="228600"/>
                    <a:pt x="114300" y="228600"/>
                  </a:cubicBezTo>
                  <a:cubicBezTo>
                    <a:pt x="171896" y="228600"/>
                    <a:pt x="219536" y="186005"/>
                    <a:pt x="227439" y="13059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948649" y="1371600"/>
              <a:ext cx="108775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Teorema SVD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600075" y="1752600"/>
              <a:ext cx="111347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matrice 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 ∈ ℝ^N</a:t>
              </a: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 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può essere decomposta come: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71500" y="2190750"/>
              <a:ext cx="11049000" cy="647700"/>
            </a:xfrm>
            <a:custGeom>
              <a:avLst/>
              <a:gdLst/>
              <a:ahLst/>
              <a:cxnLst/>
              <a:rect l="l" t="t" r="r" b="b"/>
              <a:pathLst>
                <a:path w="11049000" h="647700">
                  <a:moveTo>
                    <a:pt x="0" y="0"/>
                  </a:moveTo>
                  <a:lnTo>
                    <a:pt x="11049000" y="0"/>
                  </a:lnTo>
                  <a:lnTo>
                    <a:pt x="11049000" y="647700"/>
                  </a:lnTo>
                  <a:lnTo>
                    <a:pt x="0" y="647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652463" y="2343150"/>
              <a:ext cx="10887075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 = U Σ V</a:t>
              </a:r>
              <a:r>
                <a:rPr lang="it-IT" sz="105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T</a:t>
              </a:r>
              <a:endParaRPr lang="it-IT" sz="1500" b="1" noProof="0" dirty="0">
                <a:latin typeface="Montserrat" pitchFamily="2" charset="0"/>
              </a:endParaRP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F3A9BD9B-373C-84DA-285F-2E739B434C68}"/>
              </a:ext>
            </a:extLst>
          </p:cNvPr>
          <p:cNvGrpSpPr/>
          <p:nvPr/>
        </p:nvGrpSpPr>
        <p:grpSpPr>
          <a:xfrm>
            <a:off x="381000" y="5524500"/>
            <a:ext cx="11430000" cy="914400"/>
            <a:chOff x="381000" y="5219700"/>
            <a:chExt cx="11430000" cy="914400"/>
          </a:xfrm>
        </p:grpSpPr>
        <p:sp>
          <p:nvSpPr>
            <p:cNvPr id="36" name="Shape 34"/>
            <p:cNvSpPr/>
            <p:nvPr/>
          </p:nvSpPr>
          <p:spPr>
            <a:xfrm>
              <a:off x="381000" y="5219700"/>
              <a:ext cx="11430000" cy="914400"/>
            </a:xfrm>
            <a:custGeom>
              <a:avLst/>
              <a:gdLst/>
              <a:ahLst/>
              <a:cxnLst/>
              <a:rect l="l" t="t" r="r" b="b"/>
              <a:pathLst>
                <a:path w="11430000" h="1143000">
                  <a:moveTo>
                    <a:pt x="0" y="0"/>
                  </a:moveTo>
                  <a:lnTo>
                    <a:pt x="11430000" y="0"/>
                  </a:lnTo>
                  <a:lnTo>
                    <a:pt x="11430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598624" y="5495925"/>
              <a:ext cx="321469" cy="285750"/>
            </a:xfrm>
            <a:custGeom>
              <a:avLst/>
              <a:gdLst/>
              <a:ahLst/>
              <a:cxnLst/>
              <a:rect l="l" t="t" r="r" b="b"/>
              <a:pathLst>
                <a:path w="321469" h="285750">
                  <a:moveTo>
                    <a:pt x="234125" y="53578"/>
                  </a:moveTo>
                  <a:cubicBezTo>
                    <a:pt x="224861" y="53578"/>
                    <a:pt x="215875" y="56090"/>
                    <a:pt x="208006" y="60666"/>
                  </a:cubicBezTo>
                  <a:cubicBezTo>
                    <a:pt x="199188" y="51736"/>
                    <a:pt x="188919" y="44258"/>
                    <a:pt x="177589" y="38621"/>
                  </a:cubicBezTo>
                  <a:cubicBezTo>
                    <a:pt x="193328" y="25226"/>
                    <a:pt x="213364" y="17859"/>
                    <a:pt x="234125" y="17859"/>
                  </a:cubicBezTo>
                  <a:cubicBezTo>
                    <a:pt x="282346" y="17859"/>
                    <a:pt x="321469" y="56927"/>
                    <a:pt x="321469" y="105203"/>
                  </a:cubicBezTo>
                  <a:cubicBezTo>
                    <a:pt x="321469" y="128364"/>
                    <a:pt x="312260" y="150577"/>
                    <a:pt x="295908" y="166929"/>
                  </a:cubicBezTo>
                  <a:lnTo>
                    <a:pt x="256226" y="206611"/>
                  </a:lnTo>
                  <a:cubicBezTo>
                    <a:pt x="239874" y="222963"/>
                    <a:pt x="217661" y="232172"/>
                    <a:pt x="194500" y="232172"/>
                  </a:cubicBezTo>
                  <a:cubicBezTo>
                    <a:pt x="146279" y="232172"/>
                    <a:pt x="107156" y="193104"/>
                    <a:pt x="107156" y="144828"/>
                  </a:cubicBezTo>
                  <a:cubicBezTo>
                    <a:pt x="107156" y="143991"/>
                    <a:pt x="107156" y="143154"/>
                    <a:pt x="107212" y="142317"/>
                  </a:cubicBezTo>
                  <a:cubicBezTo>
                    <a:pt x="107491" y="132438"/>
                    <a:pt x="115695" y="124681"/>
                    <a:pt x="125574" y="124960"/>
                  </a:cubicBezTo>
                  <a:cubicBezTo>
                    <a:pt x="135452" y="125239"/>
                    <a:pt x="143210" y="133443"/>
                    <a:pt x="142931" y="143321"/>
                  </a:cubicBezTo>
                  <a:cubicBezTo>
                    <a:pt x="142931" y="143824"/>
                    <a:pt x="142931" y="144326"/>
                    <a:pt x="142931" y="144773"/>
                  </a:cubicBezTo>
                  <a:cubicBezTo>
                    <a:pt x="142931" y="173292"/>
                    <a:pt x="166036" y="196397"/>
                    <a:pt x="194556" y="196397"/>
                  </a:cubicBezTo>
                  <a:cubicBezTo>
                    <a:pt x="208229" y="196397"/>
                    <a:pt x="221345" y="190984"/>
                    <a:pt x="231056" y="181273"/>
                  </a:cubicBezTo>
                  <a:lnTo>
                    <a:pt x="270737" y="141591"/>
                  </a:lnTo>
                  <a:cubicBezTo>
                    <a:pt x="280392" y="131936"/>
                    <a:pt x="285862" y="118765"/>
                    <a:pt x="285862" y="105091"/>
                  </a:cubicBezTo>
                  <a:cubicBezTo>
                    <a:pt x="285862" y="76572"/>
                    <a:pt x="262756" y="53467"/>
                    <a:pt x="234237" y="53467"/>
                  </a:cubicBezTo>
                  <a:close/>
                  <a:moveTo>
                    <a:pt x="153591" y="96720"/>
                  </a:moveTo>
                  <a:cubicBezTo>
                    <a:pt x="152530" y="96273"/>
                    <a:pt x="151470" y="95659"/>
                    <a:pt x="150521" y="94990"/>
                  </a:cubicBezTo>
                  <a:cubicBezTo>
                    <a:pt x="143489" y="91362"/>
                    <a:pt x="135452" y="89297"/>
                    <a:pt x="127025" y="89297"/>
                  </a:cubicBezTo>
                  <a:cubicBezTo>
                    <a:pt x="113351" y="89297"/>
                    <a:pt x="100236" y="94710"/>
                    <a:pt x="90525" y="104422"/>
                  </a:cubicBezTo>
                  <a:lnTo>
                    <a:pt x="50843" y="144103"/>
                  </a:lnTo>
                  <a:cubicBezTo>
                    <a:pt x="41188" y="153758"/>
                    <a:pt x="35719" y="166929"/>
                    <a:pt x="35719" y="180603"/>
                  </a:cubicBezTo>
                  <a:cubicBezTo>
                    <a:pt x="35719" y="209122"/>
                    <a:pt x="58824" y="232228"/>
                    <a:pt x="87344" y="232228"/>
                  </a:cubicBezTo>
                  <a:cubicBezTo>
                    <a:pt x="96552" y="232228"/>
                    <a:pt x="105538" y="229772"/>
                    <a:pt x="113407" y="225196"/>
                  </a:cubicBezTo>
                  <a:cubicBezTo>
                    <a:pt x="122225" y="234125"/>
                    <a:pt x="132494" y="241604"/>
                    <a:pt x="143880" y="247241"/>
                  </a:cubicBezTo>
                  <a:cubicBezTo>
                    <a:pt x="128141" y="260579"/>
                    <a:pt x="108161" y="268002"/>
                    <a:pt x="87344" y="268002"/>
                  </a:cubicBezTo>
                  <a:cubicBezTo>
                    <a:pt x="39123" y="268002"/>
                    <a:pt x="0" y="228935"/>
                    <a:pt x="0" y="180659"/>
                  </a:cubicBezTo>
                  <a:cubicBezTo>
                    <a:pt x="0" y="157497"/>
                    <a:pt x="9209" y="135285"/>
                    <a:pt x="25561" y="118932"/>
                  </a:cubicBezTo>
                  <a:lnTo>
                    <a:pt x="65243" y="79251"/>
                  </a:lnTo>
                  <a:cubicBezTo>
                    <a:pt x="81595" y="62898"/>
                    <a:pt x="103808" y="53690"/>
                    <a:pt x="126969" y="53690"/>
                  </a:cubicBezTo>
                  <a:cubicBezTo>
                    <a:pt x="175301" y="53690"/>
                    <a:pt x="214313" y="93092"/>
                    <a:pt x="214313" y="141256"/>
                  </a:cubicBezTo>
                  <a:cubicBezTo>
                    <a:pt x="214313" y="141982"/>
                    <a:pt x="214313" y="142708"/>
                    <a:pt x="214313" y="143433"/>
                  </a:cubicBezTo>
                  <a:cubicBezTo>
                    <a:pt x="214089" y="153312"/>
                    <a:pt x="205885" y="161069"/>
                    <a:pt x="196007" y="160846"/>
                  </a:cubicBezTo>
                  <a:cubicBezTo>
                    <a:pt x="186128" y="160623"/>
                    <a:pt x="178371" y="152419"/>
                    <a:pt x="178594" y="142540"/>
                  </a:cubicBezTo>
                  <a:cubicBezTo>
                    <a:pt x="178594" y="142094"/>
                    <a:pt x="178594" y="141703"/>
                    <a:pt x="178594" y="141256"/>
                  </a:cubicBezTo>
                  <a:cubicBezTo>
                    <a:pt x="178594" y="122448"/>
                    <a:pt x="168548" y="105928"/>
                    <a:pt x="153591" y="96831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1109123" y="5381625"/>
              <a:ext cx="3295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Relazione con Autovalori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1109123" y="5676900"/>
              <a:ext cx="4252912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√(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(N-1))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2194694" y="5676900"/>
              <a:ext cx="5053012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dove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λi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è l'autovalore di Σ (matrice di covarianza)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2613A50-BA4E-C92B-6328-CFB918955A06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2" name="Shape 0">
              <a:extLst>
                <a:ext uri="{FF2B5EF4-FFF2-40B4-BE49-F238E27FC236}">
                  <a16:creationId xmlns:a16="http://schemas.microsoft.com/office/drawing/2014/main" id="{7971A38D-DDF6-B52B-DCEC-3769F3A85FC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3" name="Text 1">
              <a:extLst>
                <a:ext uri="{FF2B5EF4-FFF2-40B4-BE49-F238E27FC236}">
                  <a16:creationId xmlns:a16="http://schemas.microsoft.com/office/drawing/2014/main" id="{13CE2037-B6B0-6BEC-814A-8854884020B7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52D5E181-7D0B-B819-1ABA-8DC88B31C6E4}"/>
              </a:ext>
            </a:extLst>
          </p:cNvPr>
          <p:cNvGrpSpPr/>
          <p:nvPr/>
        </p:nvGrpSpPr>
        <p:grpSpPr>
          <a:xfrm>
            <a:off x="381000" y="3514725"/>
            <a:ext cx="11433125" cy="1666875"/>
            <a:chOff x="381000" y="3238500"/>
            <a:chExt cx="11433125" cy="1666875"/>
          </a:xfrm>
        </p:grpSpPr>
        <p:sp>
          <p:nvSpPr>
            <p:cNvPr id="12" name="Shape 10"/>
            <p:cNvSpPr/>
            <p:nvPr/>
          </p:nvSpPr>
          <p:spPr>
            <a:xfrm>
              <a:off x="381000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381000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33400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485775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1104899" y="3486150"/>
              <a:ext cx="1949351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Ortogonale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533400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569863" y="3952875"/>
              <a:ext cx="1141549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U ∈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ℝ^NxN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533400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Vettori singolari sinistri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Colonne =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X X</a:t>
              </a:r>
              <a:r>
                <a:rPr lang="it-IT" sz="9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4254401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4254401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4406801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4359176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4978301" y="3486150"/>
              <a:ext cx="2302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Diagonale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4406801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4497968" y="3952875"/>
              <a:ext cx="1327249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 ∈ ℝ^N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4406801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Valori singolari </a:t>
              </a:r>
              <a:r>
                <a:rPr lang="it-IT" sz="1200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σ₁ ≥ σ₂ ≥ ... ≥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</a:t>
              </a:r>
              <a:r>
                <a:rPr lang="it-IT" sz="8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min</a:t>
              </a:r>
              <a:r>
                <a:rPr lang="it-IT" sz="8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(N, D)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≥ 0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8127950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8127950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8280350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Text 29"/>
            <p:cNvSpPr/>
            <p:nvPr/>
          </p:nvSpPr>
          <p:spPr>
            <a:xfrm>
              <a:off x="8224561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8851850" y="3486150"/>
              <a:ext cx="21019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Ortogonale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8280350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Vettori singolari destri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Colonne =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X</a:t>
              </a:r>
              <a:r>
                <a:rPr lang="it-IT" sz="9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 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X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5" name="Shape 15">
              <a:extLst>
                <a:ext uri="{FF2B5EF4-FFF2-40B4-BE49-F238E27FC236}">
                  <a16:creationId xmlns:a16="http://schemas.microsoft.com/office/drawing/2014/main" id="{B7F8DED8-3CCF-B97B-4724-C3E5A15AFD93}"/>
                </a:ext>
              </a:extLst>
            </p:cNvPr>
            <p:cNvSpPr/>
            <p:nvPr/>
          </p:nvSpPr>
          <p:spPr>
            <a:xfrm>
              <a:off x="8280350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8345664" y="3962400"/>
              <a:ext cx="1301800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 ∈ ℝ^D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76238"/>
            <a:ext cx="577989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via SVD: Algoritmo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4856"/>
            <a:ext cx="440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Algoritmo di base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37BFDB6-31C7-FE44-05BC-0A01CF2834E4}"/>
              </a:ext>
            </a:extLst>
          </p:cNvPr>
          <p:cNvGrpSpPr/>
          <p:nvPr/>
        </p:nvGrpSpPr>
        <p:grpSpPr>
          <a:xfrm>
            <a:off x="400050" y="1262657"/>
            <a:ext cx="11463337" cy="4067175"/>
            <a:chOff x="400050" y="1181100"/>
            <a:chExt cx="11463337" cy="406717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23888" y="1404938"/>
              <a:ext cx="257175" cy="228600"/>
            </a:xfrm>
            <a:custGeom>
              <a:avLst/>
              <a:gdLst/>
              <a:ahLst/>
              <a:cxnLst/>
              <a:rect l="l" t="t" r="r" b="b"/>
              <a:pathLst>
                <a:path w="257175" h="228600">
                  <a:moveTo>
                    <a:pt x="161092" y="536"/>
                  </a:moveTo>
                  <a:cubicBezTo>
                    <a:pt x="153501" y="-1652"/>
                    <a:pt x="145599" y="2768"/>
                    <a:pt x="143411" y="10358"/>
                  </a:cubicBezTo>
                  <a:lnTo>
                    <a:pt x="86261" y="210383"/>
                  </a:lnTo>
                  <a:cubicBezTo>
                    <a:pt x="84073" y="217974"/>
                    <a:pt x="88493" y="225876"/>
                    <a:pt x="96083" y="228064"/>
                  </a:cubicBezTo>
                  <a:cubicBezTo>
                    <a:pt x="103674" y="230252"/>
                    <a:pt x="111576" y="225832"/>
                    <a:pt x="113764" y="218242"/>
                  </a:cubicBezTo>
                  <a:lnTo>
                    <a:pt x="170914" y="18217"/>
                  </a:lnTo>
                  <a:cubicBezTo>
                    <a:pt x="173102" y="10626"/>
                    <a:pt x="168682" y="2724"/>
                    <a:pt x="161092" y="536"/>
                  </a:cubicBezTo>
                  <a:close/>
                  <a:moveTo>
                    <a:pt x="189934" y="61302"/>
                  </a:moveTo>
                  <a:cubicBezTo>
                    <a:pt x="184353" y="66883"/>
                    <a:pt x="184353" y="75947"/>
                    <a:pt x="189934" y="81528"/>
                  </a:cubicBezTo>
                  <a:lnTo>
                    <a:pt x="222706" y="114300"/>
                  </a:lnTo>
                  <a:lnTo>
                    <a:pt x="189934" y="147072"/>
                  </a:lnTo>
                  <a:cubicBezTo>
                    <a:pt x="184353" y="152653"/>
                    <a:pt x="184353" y="161717"/>
                    <a:pt x="189934" y="167298"/>
                  </a:cubicBezTo>
                  <a:cubicBezTo>
                    <a:pt x="195516" y="172879"/>
                    <a:pt x="204579" y="172879"/>
                    <a:pt x="210160" y="167298"/>
                  </a:cubicBezTo>
                  <a:lnTo>
                    <a:pt x="253023" y="124435"/>
                  </a:lnTo>
                  <a:cubicBezTo>
                    <a:pt x="258604" y="118854"/>
                    <a:pt x="258604" y="109791"/>
                    <a:pt x="253023" y="104209"/>
                  </a:cubicBezTo>
                  <a:lnTo>
                    <a:pt x="210160" y="61347"/>
                  </a:lnTo>
                  <a:cubicBezTo>
                    <a:pt x="204579" y="55766"/>
                    <a:pt x="195516" y="55766"/>
                    <a:pt x="189934" y="61347"/>
                  </a:cubicBezTo>
                  <a:close/>
                  <a:moveTo>
                    <a:pt x="67285" y="61302"/>
                  </a:moveTo>
                  <a:cubicBezTo>
                    <a:pt x="61704" y="55721"/>
                    <a:pt x="52641" y="55721"/>
                    <a:pt x="47059" y="61302"/>
                  </a:cubicBezTo>
                  <a:lnTo>
                    <a:pt x="4197" y="104165"/>
                  </a:lnTo>
                  <a:cubicBezTo>
                    <a:pt x="-1384" y="109746"/>
                    <a:pt x="-1384" y="118809"/>
                    <a:pt x="4197" y="124391"/>
                  </a:cubicBezTo>
                  <a:lnTo>
                    <a:pt x="47059" y="167253"/>
                  </a:lnTo>
                  <a:cubicBezTo>
                    <a:pt x="52641" y="172834"/>
                    <a:pt x="61704" y="172834"/>
                    <a:pt x="67285" y="167253"/>
                  </a:cubicBezTo>
                  <a:cubicBezTo>
                    <a:pt x="72866" y="161672"/>
                    <a:pt x="72866" y="152608"/>
                    <a:pt x="67285" y="147027"/>
                  </a:cubicBezTo>
                  <a:lnTo>
                    <a:pt x="34513" y="114300"/>
                  </a:lnTo>
                  <a:lnTo>
                    <a:pt x="67241" y="81528"/>
                  </a:lnTo>
                  <a:cubicBezTo>
                    <a:pt x="72822" y="75947"/>
                    <a:pt x="72822" y="66883"/>
                    <a:pt x="67241" y="61302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2870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Implementazione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723900" y="19526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685800" y="19335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1143000" y="1913334"/>
              <a:ext cx="29337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Centra i dati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1143000" y="2200275"/>
              <a:ext cx="29241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= X - μ dove μ = (1/N)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xi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609600" y="26574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723900" y="27717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685800" y="27527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1142999" y="2747962"/>
              <a:ext cx="1390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Calcola SVD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1152525" y="3019425"/>
              <a:ext cx="10382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= UΣV</a:t>
              </a:r>
              <a:r>
                <a:rPr lang="it-IT" sz="8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T</a:t>
              </a:r>
              <a:endParaRPr lang="it-IT" sz="120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09600" y="34956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723900" y="36290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5800" y="36099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1143000" y="3590925"/>
              <a:ext cx="21431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Seleziona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</a:t>
              </a:r>
              <a:r>
                <a:rPr lang="it-IT" sz="11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1134835" y="3876675"/>
              <a:ext cx="2771776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Prime </a:t>
              </a:r>
              <a:r>
                <a:rPr lang="it-IT" sz="1200" b="1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 colonne 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di V: </a:t>
              </a: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Vk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∈ </a:t>
              </a: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ℝ^Dxk</a:t>
              </a:r>
              <a:endParaRPr lang="it-IT" sz="120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09600" y="43338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723900" y="44481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85800" y="44291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1142999" y="4410075"/>
              <a:ext cx="13049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Proietta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1144361" y="4676775"/>
              <a:ext cx="7810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Z =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</a:t>
              </a:r>
              <a:r>
                <a:rPr lang="it-IT" sz="8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8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62293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2293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64674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67241"/>
                  </a:moveTo>
                  <a:lnTo>
                    <a:pt x="181541" y="110103"/>
                  </a:lnTo>
                  <a:cubicBezTo>
                    <a:pt x="177433" y="114211"/>
                    <a:pt x="171316" y="115416"/>
                    <a:pt x="165958" y="113184"/>
                  </a:cubicBezTo>
                  <a:cubicBezTo>
                    <a:pt x="160600" y="110951"/>
                    <a:pt x="157163" y="105772"/>
                    <a:pt x="157163" y="100013"/>
                  </a:cubicBezTo>
                  <a:lnTo>
                    <a:pt x="157163" y="71438"/>
                  </a:lnTo>
                  <a:lnTo>
                    <a:pt x="14288" y="71438"/>
                  </a:lnTo>
                  <a:cubicBezTo>
                    <a:pt x="6385" y="71438"/>
                    <a:pt x="0" y="65053"/>
                    <a:pt x="0" y="57150"/>
                  </a:cubicBezTo>
                  <a:cubicBezTo>
                    <a:pt x="0" y="49247"/>
                    <a:pt x="6385" y="42863"/>
                    <a:pt x="14288" y="42863"/>
                  </a:cubicBezTo>
                  <a:lnTo>
                    <a:pt x="157163" y="42863"/>
                  </a:lnTo>
                  <a:lnTo>
                    <a:pt x="157163" y="14288"/>
                  </a:lnTo>
                  <a:cubicBezTo>
                    <a:pt x="157163" y="8528"/>
                    <a:pt x="160645" y="3304"/>
                    <a:pt x="166003" y="1072"/>
                  </a:cubicBezTo>
                  <a:cubicBezTo>
                    <a:pt x="171361" y="-1161"/>
                    <a:pt x="177478" y="89"/>
                    <a:pt x="181585" y="4152"/>
                  </a:cubicBezTo>
                  <a:lnTo>
                    <a:pt x="224448" y="47015"/>
                  </a:lnTo>
                  <a:cubicBezTo>
                    <a:pt x="230029" y="52596"/>
                    <a:pt x="230029" y="61659"/>
                    <a:pt x="224448" y="67241"/>
                  </a:cubicBezTo>
                  <a:close/>
                  <a:moveTo>
                    <a:pt x="47015" y="224403"/>
                  </a:moveTo>
                  <a:lnTo>
                    <a:pt x="4152" y="181541"/>
                  </a:lnTo>
                  <a:cubicBezTo>
                    <a:pt x="-1429" y="175959"/>
                    <a:pt x="-1429" y="166896"/>
                    <a:pt x="4152" y="161315"/>
                  </a:cubicBezTo>
                  <a:lnTo>
                    <a:pt x="47015" y="118452"/>
                  </a:lnTo>
                  <a:cubicBezTo>
                    <a:pt x="51122" y="114345"/>
                    <a:pt x="57239" y="113139"/>
                    <a:pt x="62597" y="115372"/>
                  </a:cubicBezTo>
                  <a:cubicBezTo>
                    <a:pt x="67955" y="117604"/>
                    <a:pt x="71438" y="122828"/>
                    <a:pt x="71438" y="128588"/>
                  </a:cubicBezTo>
                  <a:lnTo>
                    <a:pt x="71438" y="157163"/>
                  </a:lnTo>
                  <a:lnTo>
                    <a:pt x="214313" y="157163"/>
                  </a:lnTo>
                  <a:cubicBezTo>
                    <a:pt x="222215" y="157163"/>
                    <a:pt x="228600" y="163547"/>
                    <a:pt x="228600" y="171450"/>
                  </a:cubicBezTo>
                  <a:cubicBezTo>
                    <a:pt x="228600" y="179353"/>
                    <a:pt x="222215" y="185738"/>
                    <a:pt x="214313" y="185738"/>
                  </a:cubicBezTo>
                  <a:lnTo>
                    <a:pt x="71438" y="185738"/>
                  </a:lnTo>
                  <a:lnTo>
                    <a:pt x="71438" y="214313"/>
                  </a:lnTo>
                  <a:cubicBezTo>
                    <a:pt x="71438" y="220072"/>
                    <a:pt x="67955" y="225296"/>
                    <a:pt x="62597" y="227528"/>
                  </a:cubicBezTo>
                  <a:cubicBezTo>
                    <a:pt x="57239" y="229761"/>
                    <a:pt x="51122" y="228511"/>
                    <a:pt x="47015" y="22444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853237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Trasformazioni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438900" y="1819275"/>
              <a:ext cx="5181600" cy="1447800"/>
            </a:xfrm>
            <a:custGeom>
              <a:avLst/>
              <a:gdLst/>
              <a:ahLst/>
              <a:cxnLst/>
              <a:rect l="l" t="t" r="r" b="b"/>
              <a:pathLst>
                <a:path w="5181600" h="1447800">
                  <a:moveTo>
                    <a:pt x="0" y="0"/>
                  </a:moveTo>
                  <a:lnTo>
                    <a:pt x="5181600" y="0"/>
                  </a:lnTo>
                  <a:lnTo>
                    <a:pt x="5181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6636544" y="2019300"/>
              <a:ext cx="128588" cy="171450"/>
            </a:xfrm>
            <a:custGeom>
              <a:avLst/>
              <a:gdLst/>
              <a:ahLst/>
              <a:cxnLst/>
              <a:rect l="l" t="t" r="r" b="b"/>
              <a:pathLst>
                <a:path w="128588" h="171450">
                  <a:moveTo>
                    <a:pt x="56726" y="168302"/>
                  </a:moveTo>
                  <a:cubicBezTo>
                    <a:pt x="60912" y="172488"/>
                    <a:pt x="67709" y="172488"/>
                    <a:pt x="71895" y="168302"/>
                  </a:cubicBezTo>
                  <a:lnTo>
                    <a:pt x="125473" y="114724"/>
                  </a:lnTo>
                  <a:cubicBezTo>
                    <a:pt x="129659" y="110538"/>
                    <a:pt x="129659" y="103741"/>
                    <a:pt x="125473" y="99555"/>
                  </a:cubicBezTo>
                  <a:cubicBezTo>
                    <a:pt x="121287" y="95369"/>
                    <a:pt x="114490" y="95369"/>
                    <a:pt x="110304" y="99555"/>
                  </a:cubicBezTo>
                  <a:lnTo>
                    <a:pt x="75009" y="134849"/>
                  </a:lnTo>
                  <a:lnTo>
                    <a:pt x="75009" y="10716"/>
                  </a:lnTo>
                  <a:cubicBezTo>
                    <a:pt x="75009" y="4789"/>
                    <a:pt x="70221" y="0"/>
                    <a:pt x="64294" y="0"/>
                  </a:cubicBezTo>
                  <a:cubicBezTo>
                    <a:pt x="58367" y="0"/>
                    <a:pt x="53578" y="4789"/>
                    <a:pt x="53578" y="10716"/>
                  </a:cubicBezTo>
                  <a:lnTo>
                    <a:pt x="53578" y="134849"/>
                  </a:lnTo>
                  <a:lnTo>
                    <a:pt x="18284" y="99555"/>
                  </a:lnTo>
                  <a:cubicBezTo>
                    <a:pt x="14098" y="95369"/>
                    <a:pt x="7300" y="95369"/>
                    <a:pt x="3114" y="99555"/>
                  </a:cubicBezTo>
                  <a:cubicBezTo>
                    <a:pt x="-1072" y="103741"/>
                    <a:pt x="-1072" y="110538"/>
                    <a:pt x="3114" y="114724"/>
                  </a:cubicBezTo>
                  <a:lnTo>
                    <a:pt x="56692" y="16830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877050" y="1966913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591300" y="2314575"/>
              <a:ext cx="4876800" cy="495300"/>
            </a:xfrm>
            <a:custGeom>
              <a:avLst/>
              <a:gdLst/>
              <a:ahLst/>
              <a:cxnLst/>
              <a:rect l="l" t="t" r="r" b="b"/>
              <a:pathLst>
                <a:path w="4876800" h="495300">
                  <a:moveTo>
                    <a:pt x="0" y="0"/>
                  </a:moveTo>
                  <a:lnTo>
                    <a:pt x="4876800" y="0"/>
                  </a:lnTo>
                  <a:lnTo>
                    <a:pt x="48768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6657975" y="24288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Z = 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c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∈ ℝ^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N</a:t>
              </a:r>
              <a:r>
                <a:rPr lang="it-IT" sz="1500" b="1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15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591300" y="2886075"/>
              <a:ext cx="49530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Da D dimensioni a k dimensioni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0" name="Shape 38"/>
            <p:cNvSpPr/>
            <p:nvPr/>
          </p:nvSpPr>
          <p:spPr>
            <a:xfrm>
              <a:off x="6438900" y="3419475"/>
              <a:ext cx="5181600" cy="1447800"/>
            </a:xfrm>
            <a:custGeom>
              <a:avLst/>
              <a:gdLst/>
              <a:ahLst/>
              <a:cxnLst/>
              <a:rect l="l" t="t" r="r" b="b"/>
              <a:pathLst>
                <a:path w="5181600" h="1447800">
                  <a:moveTo>
                    <a:pt x="0" y="0"/>
                  </a:moveTo>
                  <a:lnTo>
                    <a:pt x="5181600" y="0"/>
                  </a:lnTo>
                  <a:lnTo>
                    <a:pt x="5181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6636544" y="3619500"/>
              <a:ext cx="128588" cy="171450"/>
            </a:xfrm>
            <a:custGeom>
              <a:avLst/>
              <a:gdLst/>
              <a:ahLst/>
              <a:cxnLst/>
              <a:rect l="l" t="t" r="r" b="b"/>
              <a:pathLst>
                <a:path w="128588" h="171450">
                  <a:moveTo>
                    <a:pt x="71862" y="5827"/>
                  </a:moveTo>
                  <a:cubicBezTo>
                    <a:pt x="67676" y="1641"/>
                    <a:pt x="60878" y="1641"/>
                    <a:pt x="56692" y="5827"/>
                  </a:cubicBezTo>
                  <a:lnTo>
                    <a:pt x="3114" y="59405"/>
                  </a:lnTo>
                  <a:cubicBezTo>
                    <a:pt x="-1072" y="63591"/>
                    <a:pt x="-1072" y="70388"/>
                    <a:pt x="3114" y="74574"/>
                  </a:cubicBezTo>
                  <a:cubicBezTo>
                    <a:pt x="7300" y="78760"/>
                    <a:pt x="14098" y="78760"/>
                    <a:pt x="18284" y="74574"/>
                  </a:cubicBezTo>
                  <a:lnTo>
                    <a:pt x="53578" y="39279"/>
                  </a:lnTo>
                  <a:lnTo>
                    <a:pt x="53578" y="163413"/>
                  </a:lnTo>
                  <a:cubicBezTo>
                    <a:pt x="53578" y="169340"/>
                    <a:pt x="58367" y="174129"/>
                    <a:pt x="64294" y="174129"/>
                  </a:cubicBezTo>
                  <a:cubicBezTo>
                    <a:pt x="70221" y="174129"/>
                    <a:pt x="75009" y="169340"/>
                    <a:pt x="75009" y="163413"/>
                  </a:cubicBezTo>
                  <a:lnTo>
                    <a:pt x="75009" y="39279"/>
                  </a:lnTo>
                  <a:lnTo>
                    <a:pt x="110304" y="74574"/>
                  </a:lnTo>
                  <a:cubicBezTo>
                    <a:pt x="114490" y="78760"/>
                    <a:pt x="121287" y="78760"/>
                    <a:pt x="125473" y="74574"/>
                  </a:cubicBezTo>
                  <a:cubicBezTo>
                    <a:pt x="129659" y="70388"/>
                    <a:pt x="129659" y="63591"/>
                    <a:pt x="125473" y="59405"/>
                  </a:cubicBezTo>
                  <a:lnTo>
                    <a:pt x="71895" y="582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877050" y="355282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Ricostruzione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3" name="Shape 41"/>
            <p:cNvSpPr/>
            <p:nvPr/>
          </p:nvSpPr>
          <p:spPr>
            <a:xfrm>
              <a:off x="6591300" y="3914775"/>
              <a:ext cx="4876800" cy="495300"/>
            </a:xfrm>
            <a:custGeom>
              <a:avLst/>
              <a:gdLst/>
              <a:ahLst/>
              <a:cxnLst/>
              <a:rect l="l" t="t" r="r" b="b"/>
              <a:pathLst>
                <a:path w="4876800" h="495300">
                  <a:moveTo>
                    <a:pt x="0" y="0"/>
                  </a:moveTo>
                  <a:lnTo>
                    <a:pt x="4876800" y="0"/>
                  </a:lnTo>
                  <a:lnTo>
                    <a:pt x="48768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Text 42"/>
            <p:cNvSpPr/>
            <p:nvPr/>
          </p:nvSpPr>
          <p:spPr>
            <a:xfrm>
              <a:off x="6657975" y="40290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X̂ = 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ZV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kT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+ μ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591300" y="4486275"/>
              <a:ext cx="49530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Torna allo spazio originale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2" name="Shape 22">
            <a:extLst>
              <a:ext uri="{FF2B5EF4-FFF2-40B4-BE49-F238E27FC236}">
                <a16:creationId xmlns:a16="http://schemas.microsoft.com/office/drawing/2014/main" id="{88F79541-4599-C794-5B50-2FFB0BD46866}"/>
              </a:ext>
            </a:extLst>
          </p:cNvPr>
          <p:cNvSpPr/>
          <p:nvPr/>
        </p:nvSpPr>
        <p:spPr>
          <a:xfrm>
            <a:off x="6600823" y="4005857"/>
            <a:ext cx="4867277" cy="485776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A6052FC2-A2DA-346C-ADC7-E0013299CFE9}"/>
              </a:ext>
            </a:extLst>
          </p:cNvPr>
          <p:cNvGrpSpPr/>
          <p:nvPr/>
        </p:nvGrpSpPr>
        <p:grpSpPr>
          <a:xfrm>
            <a:off x="371475" y="5664993"/>
            <a:ext cx="11430000" cy="838200"/>
            <a:chOff x="381000" y="5438775"/>
            <a:chExt cx="11430000" cy="838200"/>
          </a:xfrm>
        </p:grpSpPr>
        <p:sp>
          <p:nvSpPr>
            <p:cNvPr id="46" name="Shape 44"/>
            <p:cNvSpPr/>
            <p:nvPr/>
          </p:nvSpPr>
          <p:spPr>
            <a:xfrm>
              <a:off x="381000" y="5438775"/>
              <a:ext cx="11430000" cy="838200"/>
            </a:xfrm>
            <a:custGeom>
              <a:avLst/>
              <a:gdLst/>
              <a:ahLst/>
              <a:cxnLst/>
              <a:rect l="l" t="t" r="r" b="b"/>
              <a:pathLst>
                <a:path w="11430000" h="838200">
                  <a:moveTo>
                    <a:pt x="0" y="0"/>
                  </a:moveTo>
                  <a:lnTo>
                    <a:pt x="11430000" y="0"/>
                  </a:lnTo>
                  <a:lnTo>
                    <a:pt x="114300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581025" y="571500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71438" y="178594"/>
                  </a:moveTo>
                  <a:lnTo>
                    <a:pt x="13674" y="178594"/>
                  </a:lnTo>
                  <a:cubicBezTo>
                    <a:pt x="-223" y="178594"/>
                    <a:pt x="-8762" y="163469"/>
                    <a:pt x="-1619" y="151526"/>
                  </a:cubicBezTo>
                  <a:lnTo>
                    <a:pt x="27905" y="102301"/>
                  </a:lnTo>
                  <a:cubicBezTo>
                    <a:pt x="32761" y="94208"/>
                    <a:pt x="41467" y="89297"/>
                    <a:pt x="50899" y="89297"/>
                  </a:cubicBezTo>
                  <a:lnTo>
                    <a:pt x="103919" y="89297"/>
                  </a:lnTo>
                  <a:cubicBezTo>
                    <a:pt x="146391" y="17357"/>
                    <a:pt x="209736" y="13729"/>
                    <a:pt x="252096" y="19924"/>
                  </a:cubicBezTo>
                  <a:cubicBezTo>
                    <a:pt x="259240" y="20985"/>
                    <a:pt x="264821" y="26566"/>
                    <a:pt x="265826" y="33654"/>
                  </a:cubicBezTo>
                  <a:cubicBezTo>
                    <a:pt x="272021" y="76014"/>
                    <a:pt x="268393" y="139359"/>
                    <a:pt x="196453" y="181831"/>
                  </a:cubicBezTo>
                  <a:lnTo>
                    <a:pt x="196453" y="234851"/>
                  </a:lnTo>
                  <a:cubicBezTo>
                    <a:pt x="196453" y="244283"/>
                    <a:pt x="191542" y="252989"/>
                    <a:pt x="183449" y="257845"/>
                  </a:cubicBezTo>
                  <a:lnTo>
                    <a:pt x="134224" y="287369"/>
                  </a:lnTo>
                  <a:cubicBezTo>
                    <a:pt x="122337" y="294512"/>
                    <a:pt x="107156" y="285917"/>
                    <a:pt x="107156" y="272076"/>
                  </a:cubicBezTo>
                  <a:lnTo>
                    <a:pt x="107156" y="214313"/>
                  </a:lnTo>
                  <a:cubicBezTo>
                    <a:pt x="107156" y="194611"/>
                    <a:pt x="91139" y="178594"/>
                    <a:pt x="71438" y="178594"/>
                  </a:cubicBezTo>
                  <a:lnTo>
                    <a:pt x="71382" y="178594"/>
                  </a:lnTo>
                  <a:close/>
                  <a:moveTo>
                    <a:pt x="223242" y="89297"/>
                  </a:moveTo>
                  <a:cubicBezTo>
                    <a:pt x="223242" y="74512"/>
                    <a:pt x="211238" y="62508"/>
                    <a:pt x="196453" y="62508"/>
                  </a:cubicBezTo>
                  <a:cubicBezTo>
                    <a:pt x="181668" y="62508"/>
                    <a:pt x="169664" y="74512"/>
                    <a:pt x="169664" y="89297"/>
                  </a:cubicBezTo>
                  <a:cubicBezTo>
                    <a:pt x="169664" y="104082"/>
                    <a:pt x="181668" y="116086"/>
                    <a:pt x="196453" y="116086"/>
                  </a:cubicBezTo>
                  <a:cubicBezTo>
                    <a:pt x="211238" y="116086"/>
                    <a:pt x="223242" y="104082"/>
                    <a:pt x="223242" y="8929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1042987" y="5543550"/>
              <a:ext cx="5653087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Vantaggi SVD vs Decomposizione agli Autovalori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1042988" y="5829300"/>
              <a:ext cx="6815137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Stabilità numerica ed efficienza computazionale. Evita </a:t>
              </a: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 c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alcolo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esplicito di Σ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EAC592C5-E1EB-1F15-7C45-28E7006BF58C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51" name="Shape 0">
              <a:extLst>
                <a:ext uri="{FF2B5EF4-FFF2-40B4-BE49-F238E27FC236}">
                  <a16:creationId xmlns:a16="http://schemas.microsoft.com/office/drawing/2014/main" id="{97E83BB4-37CD-238B-E9C4-9514DF1F3587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370573E3-10C4-D417-0F63-3D12F3DFE737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09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55" name="Shape 22">
            <a:extLst>
              <a:ext uri="{FF2B5EF4-FFF2-40B4-BE49-F238E27FC236}">
                <a16:creationId xmlns:a16="http://schemas.microsoft.com/office/drawing/2014/main" id="{E47A7FF2-08C4-BDB0-C049-ED769099C291}"/>
              </a:ext>
            </a:extLst>
          </p:cNvPr>
          <p:cNvSpPr/>
          <p:nvPr/>
        </p:nvSpPr>
        <p:spPr>
          <a:xfrm>
            <a:off x="6600823" y="2405657"/>
            <a:ext cx="4867277" cy="48577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23">
            <a:extLst>
              <a:ext uri="{FF2B5EF4-FFF2-40B4-BE49-F238E27FC236}">
                <a16:creationId xmlns:a16="http://schemas.microsoft.com/office/drawing/2014/main" id="{A4CF6629-EA33-35AC-3C69-BC224C070919}"/>
              </a:ext>
            </a:extLst>
          </p:cNvPr>
          <p:cNvSpPr/>
          <p:nvPr/>
        </p:nvSpPr>
        <p:spPr>
          <a:xfrm>
            <a:off x="6230861" y="1237463"/>
            <a:ext cx="5432788" cy="5329590"/>
          </a:xfrm>
          <a:custGeom>
            <a:avLst/>
            <a:gdLst/>
            <a:ahLst/>
            <a:cxnLst/>
            <a:rect l="l" t="t" r="r" b="b"/>
            <a:pathLst>
              <a:path w="5600700" h="3228975">
                <a:moveTo>
                  <a:pt x="0" y="0"/>
                </a:moveTo>
                <a:lnTo>
                  <a:pt x="5600700" y="0"/>
                </a:lnTo>
                <a:lnTo>
                  <a:pt x="56007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90525"/>
            <a:ext cx="5467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Varianza Spiegata Cumulativa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0" y="752475"/>
            <a:ext cx="3695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Quanta informazione viene preservata?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BC7D9D8F-107A-4837-7F23-F9829A4D958B}"/>
              </a:ext>
            </a:extLst>
          </p:cNvPr>
          <p:cNvGrpSpPr/>
          <p:nvPr/>
        </p:nvGrpSpPr>
        <p:grpSpPr>
          <a:xfrm>
            <a:off x="366564" y="1237463"/>
            <a:ext cx="5610225" cy="2583318"/>
            <a:chOff x="381000" y="1547812"/>
            <a:chExt cx="5610225" cy="2809875"/>
          </a:xfrm>
        </p:grpSpPr>
        <p:sp>
          <p:nvSpPr>
            <p:cNvPr id="6" name="Shape 4"/>
            <p:cNvSpPr/>
            <p:nvPr/>
          </p:nvSpPr>
          <p:spPr>
            <a:xfrm>
              <a:off x="381000" y="1547812"/>
              <a:ext cx="5600700" cy="2809875"/>
            </a:xfrm>
            <a:custGeom>
              <a:avLst/>
              <a:gdLst/>
              <a:ahLst/>
              <a:cxnLst/>
              <a:rect l="l" t="t" r="r" b="b"/>
              <a:pathLst>
                <a:path w="5600700" h="2809875">
                  <a:moveTo>
                    <a:pt x="0" y="0"/>
                  </a:moveTo>
                  <a:lnTo>
                    <a:pt x="5600700" y="0"/>
                  </a:lnTo>
                  <a:lnTo>
                    <a:pt x="5600700" y="2809875"/>
                  </a:lnTo>
                  <a:lnTo>
                    <a:pt x="0" y="280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81000" y="1547812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14363" y="1790700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>
                  <a:moveTo>
                    <a:pt x="85725" y="57150"/>
                  </a:moveTo>
                  <a:cubicBezTo>
                    <a:pt x="85725" y="33494"/>
                    <a:pt x="66519" y="14288"/>
                    <a:pt x="42863" y="14288"/>
                  </a:cubicBezTo>
                  <a:cubicBezTo>
                    <a:pt x="19206" y="14288"/>
                    <a:pt x="0" y="33494"/>
                    <a:pt x="0" y="57150"/>
                  </a:cubicBezTo>
                  <a:cubicBezTo>
                    <a:pt x="0" y="80806"/>
                    <a:pt x="19206" y="100013"/>
                    <a:pt x="42862" y="100013"/>
                  </a:cubicBezTo>
                  <a:cubicBezTo>
                    <a:pt x="66519" y="100013"/>
                    <a:pt x="85725" y="80806"/>
                    <a:pt x="85725" y="57150"/>
                  </a:cubicBezTo>
                  <a:close/>
                  <a:moveTo>
                    <a:pt x="200025" y="171450"/>
                  </a:moveTo>
                  <a:cubicBezTo>
                    <a:pt x="200025" y="147794"/>
                    <a:pt x="180819" y="128588"/>
                    <a:pt x="157163" y="128588"/>
                  </a:cubicBezTo>
                  <a:cubicBezTo>
                    <a:pt x="133506" y="128588"/>
                    <a:pt x="114300" y="147794"/>
                    <a:pt x="114300" y="171450"/>
                  </a:cubicBezTo>
                  <a:cubicBezTo>
                    <a:pt x="114300" y="195106"/>
                    <a:pt x="133506" y="214313"/>
                    <a:pt x="157163" y="214313"/>
                  </a:cubicBezTo>
                  <a:cubicBezTo>
                    <a:pt x="180819" y="214313"/>
                    <a:pt x="200025" y="195106"/>
                    <a:pt x="200025" y="171450"/>
                  </a:cubicBezTo>
                  <a:close/>
                  <a:moveTo>
                    <a:pt x="195828" y="38666"/>
                  </a:moveTo>
                  <a:cubicBezTo>
                    <a:pt x="201409" y="33084"/>
                    <a:pt x="201409" y="24021"/>
                    <a:pt x="195828" y="18440"/>
                  </a:cubicBezTo>
                  <a:cubicBezTo>
                    <a:pt x="190247" y="12859"/>
                    <a:pt x="181183" y="12859"/>
                    <a:pt x="175602" y="18440"/>
                  </a:cubicBezTo>
                  <a:lnTo>
                    <a:pt x="4152" y="189890"/>
                  </a:lnTo>
                  <a:cubicBezTo>
                    <a:pt x="-1429" y="195471"/>
                    <a:pt x="-1429" y="204534"/>
                    <a:pt x="4152" y="210116"/>
                  </a:cubicBezTo>
                  <a:cubicBezTo>
                    <a:pt x="9733" y="215697"/>
                    <a:pt x="18797" y="215697"/>
                    <a:pt x="24378" y="210116"/>
                  </a:cubicBezTo>
                  <a:lnTo>
                    <a:pt x="195828" y="3866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42975" y="1747837"/>
              <a:ext cx="50482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Varianza Spiegata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71500" y="2205037"/>
              <a:ext cx="5219700" cy="1276350"/>
            </a:xfrm>
            <a:custGeom>
              <a:avLst/>
              <a:gdLst/>
              <a:ahLst/>
              <a:cxnLst/>
              <a:rect l="l" t="t" r="r" b="b"/>
              <a:pathLst>
                <a:path w="5219700" h="1276350">
                  <a:moveTo>
                    <a:pt x="0" y="0"/>
                  </a:moveTo>
                  <a:lnTo>
                    <a:pt x="5219700" y="0"/>
                  </a:lnTo>
                  <a:lnTo>
                    <a:pt x="5219700" y="1276350"/>
                  </a:lnTo>
                  <a:lnTo>
                    <a:pt x="0" y="1276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23900" y="2357437"/>
              <a:ext cx="50006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 ogni componente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i: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733425" y="2776537"/>
              <a:ext cx="4895850" cy="542925"/>
            </a:xfrm>
            <a:custGeom>
              <a:avLst/>
              <a:gdLst/>
              <a:ahLst/>
              <a:cxnLst/>
              <a:rect l="l" t="t" r="r" b="b"/>
              <a:pathLst>
                <a:path w="4895850" h="542925">
                  <a:moveTo>
                    <a:pt x="0" y="0"/>
                  </a:moveTo>
                  <a:lnTo>
                    <a:pt x="4895850" y="0"/>
                  </a:lnTo>
                  <a:lnTo>
                    <a:pt x="4895850" y="542925"/>
                  </a:lnTo>
                  <a:lnTo>
                    <a:pt x="0" y="5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1E3A5F"/>
              </a:solidFill>
              <a:prstDash val="solid"/>
            </a:ln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00100" y="2900362"/>
              <a:ext cx="47625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EVR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² / 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j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j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²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90550" y="370454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66675" y="47625"/>
                  </a:moveTo>
                  <a:cubicBezTo>
                    <a:pt x="66675" y="42368"/>
                    <a:pt x="70943" y="38100"/>
                    <a:pt x="76200" y="38100"/>
                  </a:cubicBezTo>
                  <a:cubicBezTo>
                    <a:pt x="81457" y="38100"/>
                    <a:pt x="85725" y="42368"/>
                    <a:pt x="85725" y="47625"/>
                  </a:cubicBezTo>
                  <a:cubicBezTo>
                    <a:pt x="85725" y="52882"/>
                    <a:pt x="81457" y="57150"/>
                    <a:pt x="76200" y="57150"/>
                  </a:cubicBezTo>
                  <a:cubicBezTo>
                    <a:pt x="70943" y="57150"/>
                    <a:pt x="66675" y="52882"/>
                    <a:pt x="66675" y="47625"/>
                  </a:cubicBezTo>
                  <a:close/>
                  <a:moveTo>
                    <a:pt x="64294" y="66675"/>
                  </a:moveTo>
                  <a:lnTo>
                    <a:pt x="78581" y="66675"/>
                  </a:lnTo>
                  <a:cubicBezTo>
                    <a:pt x="82540" y="66675"/>
                    <a:pt x="85725" y="69860"/>
                    <a:pt x="85725" y="73819"/>
                  </a:cubicBezTo>
                  <a:lnTo>
                    <a:pt x="85725" y="100013"/>
                  </a:lnTo>
                  <a:lnTo>
                    <a:pt x="88106" y="100013"/>
                  </a:lnTo>
                  <a:cubicBezTo>
                    <a:pt x="92065" y="100013"/>
                    <a:pt x="95250" y="103197"/>
                    <a:pt x="95250" y="107156"/>
                  </a:cubicBezTo>
                  <a:cubicBezTo>
                    <a:pt x="95250" y="111115"/>
                    <a:pt x="92065" y="114300"/>
                    <a:pt x="88106" y="114300"/>
                  </a:cubicBezTo>
                  <a:lnTo>
                    <a:pt x="64294" y="114300"/>
                  </a:lnTo>
                  <a:cubicBezTo>
                    <a:pt x="60335" y="114300"/>
                    <a:pt x="57150" y="111115"/>
                    <a:pt x="57150" y="107156"/>
                  </a:cubicBezTo>
                  <a:cubicBezTo>
                    <a:pt x="57150" y="103197"/>
                    <a:pt x="60335" y="100013"/>
                    <a:pt x="64294" y="100013"/>
                  </a:cubicBezTo>
                  <a:lnTo>
                    <a:pt x="71438" y="100013"/>
                  </a:lnTo>
                  <a:lnTo>
                    <a:pt x="71438" y="80962"/>
                  </a:lnTo>
                  <a:lnTo>
                    <a:pt x="64294" y="80962"/>
                  </a:lnTo>
                  <a:cubicBezTo>
                    <a:pt x="60335" y="80962"/>
                    <a:pt x="57150" y="77778"/>
                    <a:pt x="57150" y="73819"/>
                  </a:cubicBezTo>
                  <a:cubicBezTo>
                    <a:pt x="57150" y="69860"/>
                    <a:pt x="60335" y="66675"/>
                    <a:pt x="64294" y="6667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876300" y="3637868"/>
              <a:ext cx="4914900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Frazione di varianza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catturata dalla componente i-esima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92933" y="403111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9050" y="19050"/>
                  </a:moveTo>
                  <a:cubicBezTo>
                    <a:pt x="19050" y="13781"/>
                    <a:pt x="14794" y="9525"/>
                    <a:pt x="9525" y="9525"/>
                  </a:cubicBezTo>
                  <a:cubicBezTo>
                    <a:pt x="4256" y="9525"/>
                    <a:pt x="0" y="13781"/>
                    <a:pt x="0" y="19050"/>
                  </a:cubicBezTo>
                  <a:lnTo>
                    <a:pt x="0" y="119062"/>
                  </a:lnTo>
                  <a:cubicBezTo>
                    <a:pt x="0" y="132219"/>
                    <a:pt x="10656" y="142875"/>
                    <a:pt x="23813" y="142875"/>
                  </a:cubicBezTo>
                  <a:lnTo>
                    <a:pt x="142875" y="142875"/>
                  </a:lnTo>
                  <a:cubicBezTo>
                    <a:pt x="148144" y="142875"/>
                    <a:pt x="152400" y="138619"/>
                    <a:pt x="152400" y="133350"/>
                  </a:cubicBezTo>
                  <a:cubicBezTo>
                    <a:pt x="152400" y="128081"/>
                    <a:pt x="148144" y="123825"/>
                    <a:pt x="142875" y="123825"/>
                  </a:cubicBezTo>
                  <a:lnTo>
                    <a:pt x="23813" y="123825"/>
                  </a:lnTo>
                  <a:cubicBezTo>
                    <a:pt x="21193" y="123825"/>
                    <a:pt x="19050" y="121682"/>
                    <a:pt x="19050" y="119062"/>
                  </a:cubicBezTo>
                  <a:lnTo>
                    <a:pt x="19050" y="19050"/>
                  </a:lnTo>
                  <a:close/>
                  <a:moveTo>
                    <a:pt x="140077" y="44827"/>
                  </a:moveTo>
                  <a:cubicBezTo>
                    <a:pt x="143798" y="41106"/>
                    <a:pt x="143798" y="35064"/>
                    <a:pt x="140077" y="31343"/>
                  </a:cubicBezTo>
                  <a:cubicBezTo>
                    <a:pt x="136356" y="27622"/>
                    <a:pt x="130314" y="27622"/>
                    <a:pt x="126593" y="31343"/>
                  </a:cubicBezTo>
                  <a:lnTo>
                    <a:pt x="95250" y="62716"/>
                  </a:lnTo>
                  <a:lnTo>
                    <a:pt x="78165" y="45660"/>
                  </a:lnTo>
                  <a:cubicBezTo>
                    <a:pt x="74444" y="41940"/>
                    <a:pt x="68401" y="41940"/>
                    <a:pt x="64681" y="45660"/>
                  </a:cubicBezTo>
                  <a:lnTo>
                    <a:pt x="36106" y="74235"/>
                  </a:lnTo>
                  <a:cubicBezTo>
                    <a:pt x="32385" y="77956"/>
                    <a:pt x="32385" y="83999"/>
                    <a:pt x="36106" y="87719"/>
                  </a:cubicBezTo>
                  <a:cubicBezTo>
                    <a:pt x="39826" y="91440"/>
                    <a:pt x="45869" y="91440"/>
                    <a:pt x="49590" y="87719"/>
                  </a:cubicBezTo>
                  <a:lnTo>
                    <a:pt x="71438" y="65871"/>
                  </a:lnTo>
                  <a:lnTo>
                    <a:pt x="88523" y="82957"/>
                  </a:lnTo>
                  <a:cubicBezTo>
                    <a:pt x="92244" y="86678"/>
                    <a:pt x="98286" y="86678"/>
                    <a:pt x="102007" y="82957"/>
                  </a:cubicBezTo>
                  <a:lnTo>
                    <a:pt x="140107" y="4485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878682" y="3993017"/>
              <a:ext cx="332422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Somma di tutti gli EVR =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 (100%)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75C55B1-1502-C477-A4B7-CF4464BACB86}"/>
              </a:ext>
            </a:extLst>
          </p:cNvPr>
          <p:cNvGrpSpPr/>
          <p:nvPr/>
        </p:nvGrpSpPr>
        <p:grpSpPr>
          <a:xfrm>
            <a:off x="366564" y="3991050"/>
            <a:ext cx="5653087" cy="2575867"/>
            <a:chOff x="371327" y="4481512"/>
            <a:chExt cx="5653087" cy="2809875"/>
          </a:xfrm>
        </p:grpSpPr>
        <p:sp>
          <p:nvSpPr>
            <p:cNvPr id="18" name="Shape 16"/>
            <p:cNvSpPr/>
            <p:nvPr/>
          </p:nvSpPr>
          <p:spPr>
            <a:xfrm>
              <a:off x="371327" y="4481512"/>
              <a:ext cx="5600700" cy="2809875"/>
            </a:xfrm>
            <a:custGeom>
              <a:avLst/>
              <a:gdLst/>
              <a:ahLst/>
              <a:cxnLst/>
              <a:rect l="l" t="t" r="r" b="b"/>
              <a:pathLst>
                <a:path w="5600700" h="2809875">
                  <a:moveTo>
                    <a:pt x="0" y="0"/>
                  </a:moveTo>
                  <a:lnTo>
                    <a:pt x="5600700" y="0"/>
                  </a:lnTo>
                  <a:lnTo>
                    <a:pt x="5600700" y="2809875"/>
                  </a:lnTo>
                  <a:lnTo>
                    <a:pt x="0" y="280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371327" y="4481512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590402" y="4724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107156" y="42863"/>
                  </a:moveTo>
                  <a:cubicBezTo>
                    <a:pt x="110148" y="42863"/>
                    <a:pt x="113005" y="44113"/>
                    <a:pt x="115059" y="46345"/>
                  </a:cubicBezTo>
                  <a:lnTo>
                    <a:pt x="146804" y="80948"/>
                  </a:lnTo>
                  <a:lnTo>
                    <a:pt x="167432" y="60275"/>
                  </a:lnTo>
                  <a:cubicBezTo>
                    <a:pt x="171629" y="56078"/>
                    <a:pt x="178415" y="56078"/>
                    <a:pt x="182567" y="60275"/>
                  </a:cubicBezTo>
                  <a:lnTo>
                    <a:pt x="211142" y="88850"/>
                  </a:lnTo>
                  <a:cubicBezTo>
                    <a:pt x="213152" y="90860"/>
                    <a:pt x="214268" y="93583"/>
                    <a:pt x="214268" y="96441"/>
                  </a:cubicBezTo>
                  <a:lnTo>
                    <a:pt x="214268" y="146447"/>
                  </a:lnTo>
                  <a:cubicBezTo>
                    <a:pt x="214268" y="152385"/>
                    <a:pt x="209490" y="157163"/>
                    <a:pt x="203552" y="157163"/>
                  </a:cubicBezTo>
                  <a:lnTo>
                    <a:pt x="67821" y="157163"/>
                  </a:lnTo>
                  <a:cubicBezTo>
                    <a:pt x="61883" y="157163"/>
                    <a:pt x="57105" y="152385"/>
                    <a:pt x="57105" y="146447"/>
                  </a:cubicBezTo>
                  <a:lnTo>
                    <a:pt x="57105" y="96441"/>
                  </a:lnTo>
                  <a:cubicBezTo>
                    <a:pt x="57105" y="93762"/>
                    <a:pt x="58132" y="91172"/>
                    <a:pt x="59918" y="89208"/>
                  </a:cubicBezTo>
                  <a:lnTo>
                    <a:pt x="99209" y="46345"/>
                  </a:lnTo>
                  <a:cubicBezTo>
                    <a:pt x="101218" y="44113"/>
                    <a:pt x="104120" y="42863"/>
                    <a:pt x="107112" y="4286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976164" y="4681537"/>
              <a:ext cx="50482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Varianza Cumulativa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561827" y="5138737"/>
              <a:ext cx="5219700" cy="1276350"/>
            </a:xfrm>
            <a:custGeom>
              <a:avLst/>
              <a:gdLst/>
              <a:ahLst/>
              <a:cxnLst/>
              <a:rect l="l" t="t" r="r" b="b"/>
              <a:pathLst>
                <a:path w="5219700" h="1276350">
                  <a:moveTo>
                    <a:pt x="0" y="0"/>
                  </a:moveTo>
                  <a:lnTo>
                    <a:pt x="5219700" y="0"/>
                  </a:lnTo>
                  <a:lnTo>
                    <a:pt x="5219700" y="1276350"/>
                  </a:lnTo>
                  <a:lnTo>
                    <a:pt x="0" y="1276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714227" y="5291137"/>
              <a:ext cx="50006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componenti: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723752" y="5710237"/>
              <a:ext cx="4895850" cy="542925"/>
            </a:xfrm>
            <a:custGeom>
              <a:avLst/>
              <a:gdLst/>
              <a:ahLst/>
              <a:cxnLst/>
              <a:rect l="l" t="t" r="r" b="b"/>
              <a:pathLst>
                <a:path w="4895850" h="542925">
                  <a:moveTo>
                    <a:pt x="0" y="0"/>
                  </a:moveTo>
                  <a:lnTo>
                    <a:pt x="4895850" y="0"/>
                  </a:lnTo>
                  <a:lnTo>
                    <a:pt x="4895850" y="542925"/>
                  </a:lnTo>
                  <a:lnTo>
                    <a:pt x="0" y="5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E07B39"/>
              </a:solidFill>
              <a:prstDash val="solid"/>
            </a:ln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790427" y="5834062"/>
              <a:ext cx="47625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CVR(k) = </a:t>
              </a: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=1k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</a:t>
              </a: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EVR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580877" y="6634162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101322" y="63311"/>
                  </a:moveTo>
                  <a:lnTo>
                    <a:pt x="77510" y="101411"/>
                  </a:lnTo>
                  <a:cubicBezTo>
                    <a:pt x="76260" y="103406"/>
                    <a:pt x="74116" y="104656"/>
                    <a:pt x="71765" y="104775"/>
                  </a:cubicBezTo>
                  <a:cubicBezTo>
                    <a:pt x="69413" y="104894"/>
                    <a:pt x="67151" y="103823"/>
                    <a:pt x="65752" y="101918"/>
                  </a:cubicBezTo>
                  <a:lnTo>
                    <a:pt x="51465" y="82867"/>
                  </a:lnTo>
                  <a:cubicBezTo>
                    <a:pt x="49084" y="79712"/>
                    <a:pt x="49738" y="75248"/>
                    <a:pt x="52894" y="72866"/>
                  </a:cubicBezTo>
                  <a:cubicBezTo>
                    <a:pt x="56049" y="70485"/>
                    <a:pt x="60514" y="71140"/>
                    <a:pt x="62895" y="74295"/>
                  </a:cubicBezTo>
                  <a:lnTo>
                    <a:pt x="70931" y="85011"/>
                  </a:lnTo>
                  <a:lnTo>
                    <a:pt x="89208" y="55751"/>
                  </a:lnTo>
                  <a:cubicBezTo>
                    <a:pt x="91291" y="52417"/>
                    <a:pt x="95696" y="51375"/>
                    <a:pt x="99060" y="53489"/>
                  </a:cubicBezTo>
                  <a:cubicBezTo>
                    <a:pt x="102424" y="55602"/>
                    <a:pt x="103436" y="59978"/>
                    <a:pt x="101322" y="6334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866627" y="6567487"/>
              <a:ext cx="36385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Varianza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totale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preservata con k componenti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599927" y="6967537"/>
              <a:ext cx="114300" cy="152400"/>
            </a:xfrm>
            <a:custGeom>
              <a:avLst/>
              <a:gdLst/>
              <a:ahLst/>
              <a:cxnLst/>
              <a:rect l="l" t="t" r="r" b="b"/>
              <a:pathLst>
                <a:path w="114300" h="152400">
                  <a:moveTo>
                    <a:pt x="87184" y="114300"/>
                  </a:moveTo>
                  <a:cubicBezTo>
                    <a:pt x="89356" y="107662"/>
                    <a:pt x="93702" y="101650"/>
                    <a:pt x="98614" y="96470"/>
                  </a:cubicBezTo>
                  <a:cubicBezTo>
                    <a:pt x="108347" y="86231"/>
                    <a:pt x="114300" y="72390"/>
                    <a:pt x="114300" y="57150"/>
                  </a:cubicBezTo>
                  <a:cubicBezTo>
                    <a:pt x="114300" y="25598"/>
                    <a:pt x="88702" y="0"/>
                    <a:pt x="57150" y="0"/>
                  </a:cubicBezTo>
                  <a:cubicBezTo>
                    <a:pt x="25598" y="0"/>
                    <a:pt x="0" y="25598"/>
                    <a:pt x="0" y="57150"/>
                  </a:cubicBezTo>
                  <a:cubicBezTo>
                    <a:pt x="0" y="72390"/>
                    <a:pt x="5953" y="86231"/>
                    <a:pt x="15686" y="96470"/>
                  </a:cubicBezTo>
                  <a:cubicBezTo>
                    <a:pt x="20598" y="101650"/>
                    <a:pt x="24973" y="107662"/>
                    <a:pt x="27116" y="114300"/>
                  </a:cubicBezTo>
                  <a:lnTo>
                    <a:pt x="87154" y="114300"/>
                  </a:lnTo>
                  <a:close/>
                  <a:moveTo>
                    <a:pt x="85725" y="128588"/>
                  </a:moveTo>
                  <a:lnTo>
                    <a:pt x="28575" y="128588"/>
                  </a:lnTo>
                  <a:lnTo>
                    <a:pt x="28575" y="133350"/>
                  </a:lnTo>
                  <a:cubicBezTo>
                    <a:pt x="28575" y="146506"/>
                    <a:pt x="39231" y="157163"/>
                    <a:pt x="52388" y="157163"/>
                  </a:cubicBezTo>
                  <a:lnTo>
                    <a:pt x="61912" y="157163"/>
                  </a:lnTo>
                  <a:cubicBezTo>
                    <a:pt x="75069" y="157163"/>
                    <a:pt x="85725" y="146506"/>
                    <a:pt x="85725" y="133350"/>
                  </a:cubicBezTo>
                  <a:lnTo>
                    <a:pt x="85725" y="128588"/>
                  </a:lnTo>
                  <a:close/>
                  <a:moveTo>
                    <a:pt x="54769" y="33338"/>
                  </a:moveTo>
                  <a:cubicBezTo>
                    <a:pt x="42922" y="33338"/>
                    <a:pt x="33338" y="42922"/>
                    <a:pt x="33338" y="54769"/>
                  </a:cubicBezTo>
                  <a:cubicBezTo>
                    <a:pt x="33338" y="58728"/>
                    <a:pt x="30153" y="61912"/>
                    <a:pt x="26194" y="61912"/>
                  </a:cubicBezTo>
                  <a:cubicBezTo>
                    <a:pt x="22235" y="61912"/>
                    <a:pt x="19050" y="58728"/>
                    <a:pt x="19050" y="54769"/>
                  </a:cubicBezTo>
                  <a:cubicBezTo>
                    <a:pt x="19050" y="35034"/>
                    <a:pt x="35034" y="19050"/>
                    <a:pt x="54769" y="19050"/>
                  </a:cubicBezTo>
                  <a:cubicBezTo>
                    <a:pt x="58728" y="19050"/>
                    <a:pt x="61912" y="22235"/>
                    <a:pt x="61912" y="26194"/>
                  </a:cubicBezTo>
                  <a:cubicBezTo>
                    <a:pt x="61912" y="30153"/>
                    <a:pt x="58728" y="33338"/>
                    <a:pt x="54769" y="3333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847577" y="6921273"/>
              <a:ext cx="42195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Utile per scegliere il numero ottimale di componenti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34" name="Text 32"/>
          <p:cNvSpPr/>
          <p:nvPr/>
        </p:nvSpPr>
        <p:spPr>
          <a:xfrm>
            <a:off x="8066314" y="5619523"/>
            <a:ext cx="196283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Target</a:t>
            </a:r>
            <a:endParaRPr lang="it-IT" sz="120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 algn="ctr">
              <a:lnSpc>
                <a:spcPct val="13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90-95% varianza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Shape 25">
            <a:extLst>
              <a:ext uri="{FF2B5EF4-FFF2-40B4-BE49-F238E27FC236}">
                <a16:creationId xmlns:a16="http://schemas.microsoft.com/office/drawing/2014/main" id="{B657AA98-8F9D-7C53-F83E-3BA3F18A6282}"/>
              </a:ext>
            </a:extLst>
          </p:cNvPr>
          <p:cNvSpPr/>
          <p:nvPr/>
        </p:nvSpPr>
        <p:spPr>
          <a:xfrm>
            <a:off x="6390444" y="5352477"/>
            <a:ext cx="5092903" cy="1040940"/>
          </a:xfrm>
          <a:custGeom>
            <a:avLst/>
            <a:gdLst/>
            <a:ahLst/>
            <a:cxnLst/>
            <a:rect l="l" t="t" r="r" b="b"/>
            <a:pathLst>
              <a:path w="5219700" h="1028700">
                <a:moveTo>
                  <a:pt x="0" y="0"/>
                </a:moveTo>
                <a:lnTo>
                  <a:pt x="5219700" y="0"/>
                </a:lnTo>
                <a:lnTo>
                  <a:pt x="5219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8FE5A291-2CDA-463C-9951-B70F8CAB0A61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BA101F9F-7299-B3C2-0374-1BA50D9F5AD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47260E18-F390-8745-D711-C1F6C292BEC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3" name="Immagine 2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5B552AC8-05D9-26D6-A8D7-E9436183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68" y="1403208"/>
            <a:ext cx="5100935" cy="3799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90525"/>
            <a:ext cx="5029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Architettura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0" y="752475"/>
            <a:ext cx="386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per riduzione non-lineare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295400"/>
            <a:ext cx="11430000" cy="971550"/>
          </a:xfrm>
          <a:custGeom>
            <a:avLst/>
            <a:gdLst/>
            <a:ahLst/>
            <a:cxnLst/>
            <a:rect l="l" t="t" r="r" b="b"/>
            <a:pathLst>
              <a:path w="11430000" h="971550">
                <a:moveTo>
                  <a:pt x="0" y="0"/>
                </a:moveTo>
                <a:lnTo>
                  <a:pt x="11430000" y="0"/>
                </a:lnTo>
                <a:lnTo>
                  <a:pt x="1143000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61975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13209" y="1447800"/>
            <a:ext cx="10953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Definizione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037091" y="1735166"/>
            <a:ext cx="34671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Un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A = (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fθ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gφ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composto da: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71327" y="2537222"/>
            <a:ext cx="5581650" cy="2714625"/>
          </a:xfrm>
          <a:custGeom>
            <a:avLst/>
            <a:gdLst/>
            <a:ahLst/>
            <a:cxnLst/>
            <a:rect l="l" t="t" r="r" b="b"/>
            <a:pathLst>
              <a:path w="5581650" h="2714625">
                <a:moveTo>
                  <a:pt x="0" y="0"/>
                </a:moveTo>
                <a:lnTo>
                  <a:pt x="5581650" y="0"/>
                </a:lnTo>
                <a:lnTo>
                  <a:pt x="558165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71327" y="2537222"/>
            <a:ext cx="38100" cy="2714625"/>
          </a:xfrm>
          <a:custGeom>
            <a:avLst/>
            <a:gdLst/>
            <a:ahLst/>
            <a:cxnLst/>
            <a:rect l="l" t="t" r="r" b="b"/>
            <a:pathLst>
              <a:path w="38100" h="2714625">
                <a:moveTo>
                  <a:pt x="0" y="0"/>
                </a:moveTo>
                <a:lnTo>
                  <a:pt x="38100" y="0"/>
                </a:lnTo>
                <a:lnTo>
                  <a:pt x="3810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9452" y="276106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3597" y="100013"/>
                </a:moveTo>
                <a:lnTo>
                  <a:pt x="139303" y="100013"/>
                </a:lnTo>
                <a:cubicBezTo>
                  <a:pt x="133365" y="100013"/>
                  <a:pt x="128588" y="95235"/>
                  <a:pt x="128588" y="89297"/>
                </a:cubicBezTo>
                <a:lnTo>
                  <a:pt x="128588" y="25003"/>
                </a:lnTo>
                <a:cubicBezTo>
                  <a:pt x="128588" y="20672"/>
                  <a:pt x="131177" y="16743"/>
                  <a:pt x="135195" y="15091"/>
                </a:cubicBezTo>
                <a:cubicBezTo>
                  <a:pt x="139214" y="13439"/>
                  <a:pt x="143813" y="14377"/>
                  <a:pt x="146893" y="17413"/>
                </a:cubicBezTo>
                <a:lnTo>
                  <a:pt x="164753" y="35272"/>
                </a:lnTo>
                <a:lnTo>
                  <a:pt x="197525" y="2500"/>
                </a:lnTo>
                <a:cubicBezTo>
                  <a:pt x="199132" y="893"/>
                  <a:pt x="201320" y="0"/>
                  <a:pt x="203597" y="0"/>
                </a:cubicBezTo>
                <a:cubicBezTo>
                  <a:pt x="205874" y="0"/>
                  <a:pt x="208062" y="893"/>
                  <a:pt x="209714" y="2545"/>
                </a:cubicBezTo>
                <a:lnTo>
                  <a:pt x="226100" y="18931"/>
                </a:lnTo>
                <a:cubicBezTo>
                  <a:pt x="227707" y="20538"/>
                  <a:pt x="228600" y="22726"/>
                  <a:pt x="228600" y="25003"/>
                </a:cubicBezTo>
                <a:cubicBezTo>
                  <a:pt x="228600" y="27280"/>
                  <a:pt x="227707" y="29468"/>
                  <a:pt x="226055" y="31120"/>
                </a:cubicBezTo>
                <a:lnTo>
                  <a:pt x="193328" y="63847"/>
                </a:lnTo>
                <a:lnTo>
                  <a:pt x="211187" y="81707"/>
                </a:lnTo>
                <a:cubicBezTo>
                  <a:pt x="214268" y="84787"/>
                  <a:pt x="215161" y="89386"/>
                  <a:pt x="213509" y="93405"/>
                </a:cubicBezTo>
                <a:cubicBezTo>
                  <a:pt x="211857" y="97423"/>
                  <a:pt x="207928" y="100013"/>
                  <a:pt x="203597" y="100013"/>
                </a:cubicBezTo>
                <a:close/>
                <a:moveTo>
                  <a:pt x="203597" y="128588"/>
                </a:moveTo>
                <a:cubicBezTo>
                  <a:pt x="207928" y="128588"/>
                  <a:pt x="211857" y="131177"/>
                  <a:pt x="213509" y="135195"/>
                </a:cubicBezTo>
                <a:cubicBezTo>
                  <a:pt x="215161" y="139214"/>
                  <a:pt x="214268" y="143813"/>
                  <a:pt x="211187" y="146893"/>
                </a:cubicBezTo>
                <a:lnTo>
                  <a:pt x="193328" y="164753"/>
                </a:lnTo>
                <a:lnTo>
                  <a:pt x="226100" y="197525"/>
                </a:lnTo>
                <a:cubicBezTo>
                  <a:pt x="227707" y="199132"/>
                  <a:pt x="228645" y="201320"/>
                  <a:pt x="228645" y="203642"/>
                </a:cubicBezTo>
                <a:cubicBezTo>
                  <a:pt x="228645" y="205963"/>
                  <a:pt x="227752" y="208106"/>
                  <a:pt x="226100" y="209758"/>
                </a:cubicBezTo>
                <a:lnTo>
                  <a:pt x="209714" y="226144"/>
                </a:lnTo>
                <a:cubicBezTo>
                  <a:pt x="208062" y="227707"/>
                  <a:pt x="205874" y="228600"/>
                  <a:pt x="203597" y="228600"/>
                </a:cubicBezTo>
                <a:cubicBezTo>
                  <a:pt x="201320" y="228600"/>
                  <a:pt x="199132" y="227707"/>
                  <a:pt x="197480" y="226055"/>
                </a:cubicBezTo>
                <a:lnTo>
                  <a:pt x="164753" y="193328"/>
                </a:lnTo>
                <a:lnTo>
                  <a:pt x="146893" y="211187"/>
                </a:lnTo>
                <a:cubicBezTo>
                  <a:pt x="143813" y="214268"/>
                  <a:pt x="139214" y="215161"/>
                  <a:pt x="135195" y="213509"/>
                </a:cubicBezTo>
                <a:cubicBezTo>
                  <a:pt x="131177" y="211857"/>
                  <a:pt x="128588" y="207928"/>
                  <a:pt x="128588" y="203597"/>
                </a:cubicBezTo>
                <a:lnTo>
                  <a:pt x="128588" y="139303"/>
                </a:lnTo>
                <a:cubicBezTo>
                  <a:pt x="128588" y="133365"/>
                  <a:pt x="133365" y="128588"/>
                  <a:pt x="139303" y="128588"/>
                </a:cubicBezTo>
                <a:lnTo>
                  <a:pt x="203597" y="128588"/>
                </a:lnTo>
                <a:close/>
                <a:moveTo>
                  <a:pt x="89297" y="128588"/>
                </a:moveTo>
                <a:cubicBezTo>
                  <a:pt x="95235" y="128588"/>
                  <a:pt x="100013" y="133365"/>
                  <a:pt x="100013" y="139303"/>
                </a:cubicBezTo>
                <a:lnTo>
                  <a:pt x="100013" y="203597"/>
                </a:lnTo>
                <a:cubicBezTo>
                  <a:pt x="100013" y="207928"/>
                  <a:pt x="97423" y="211857"/>
                  <a:pt x="93405" y="213509"/>
                </a:cubicBezTo>
                <a:cubicBezTo>
                  <a:pt x="89386" y="215161"/>
                  <a:pt x="84787" y="214268"/>
                  <a:pt x="81707" y="211187"/>
                </a:cubicBezTo>
                <a:lnTo>
                  <a:pt x="63847" y="193328"/>
                </a:lnTo>
                <a:lnTo>
                  <a:pt x="31075" y="226100"/>
                </a:lnTo>
                <a:cubicBezTo>
                  <a:pt x="29468" y="227707"/>
                  <a:pt x="27280" y="228600"/>
                  <a:pt x="25003" y="228600"/>
                </a:cubicBezTo>
                <a:cubicBezTo>
                  <a:pt x="22726" y="228600"/>
                  <a:pt x="20538" y="227707"/>
                  <a:pt x="18886" y="226055"/>
                </a:cubicBezTo>
                <a:lnTo>
                  <a:pt x="2545" y="209714"/>
                </a:lnTo>
                <a:cubicBezTo>
                  <a:pt x="893" y="208062"/>
                  <a:pt x="0" y="205874"/>
                  <a:pt x="0" y="203597"/>
                </a:cubicBezTo>
                <a:cubicBezTo>
                  <a:pt x="0" y="201320"/>
                  <a:pt x="893" y="199132"/>
                  <a:pt x="2545" y="197480"/>
                </a:cubicBezTo>
                <a:lnTo>
                  <a:pt x="35272" y="164753"/>
                </a:lnTo>
                <a:lnTo>
                  <a:pt x="17413" y="146893"/>
                </a:lnTo>
                <a:cubicBezTo>
                  <a:pt x="14332" y="143813"/>
                  <a:pt x="13439" y="139214"/>
                  <a:pt x="15091" y="135195"/>
                </a:cubicBezTo>
                <a:cubicBezTo>
                  <a:pt x="16743" y="131177"/>
                  <a:pt x="20672" y="128588"/>
                  <a:pt x="25003" y="128588"/>
                </a:cubicBezTo>
                <a:lnTo>
                  <a:pt x="89297" y="128588"/>
                </a:lnTo>
                <a:close/>
                <a:moveTo>
                  <a:pt x="25003" y="100013"/>
                </a:moveTo>
                <a:cubicBezTo>
                  <a:pt x="20672" y="100013"/>
                  <a:pt x="16743" y="97423"/>
                  <a:pt x="15091" y="93405"/>
                </a:cubicBezTo>
                <a:cubicBezTo>
                  <a:pt x="13439" y="89386"/>
                  <a:pt x="14377" y="84787"/>
                  <a:pt x="17413" y="81707"/>
                </a:cubicBezTo>
                <a:lnTo>
                  <a:pt x="35272" y="63847"/>
                </a:lnTo>
                <a:lnTo>
                  <a:pt x="2545" y="31120"/>
                </a:lnTo>
                <a:cubicBezTo>
                  <a:pt x="893" y="29468"/>
                  <a:pt x="0" y="27280"/>
                  <a:pt x="0" y="25003"/>
                </a:cubicBezTo>
                <a:cubicBezTo>
                  <a:pt x="0" y="22726"/>
                  <a:pt x="893" y="20538"/>
                  <a:pt x="2545" y="18886"/>
                </a:cubicBezTo>
                <a:lnTo>
                  <a:pt x="18886" y="2545"/>
                </a:lnTo>
                <a:cubicBezTo>
                  <a:pt x="20538" y="893"/>
                  <a:pt x="22726" y="0"/>
                  <a:pt x="25003" y="0"/>
                </a:cubicBezTo>
                <a:cubicBezTo>
                  <a:pt x="27280" y="0"/>
                  <a:pt x="29468" y="893"/>
                  <a:pt x="31120" y="2545"/>
                </a:cubicBezTo>
                <a:lnTo>
                  <a:pt x="63847" y="35272"/>
                </a:lnTo>
                <a:lnTo>
                  <a:pt x="81707" y="17413"/>
                </a:lnTo>
                <a:cubicBezTo>
                  <a:pt x="84787" y="14332"/>
                  <a:pt x="89386" y="13439"/>
                  <a:pt x="93405" y="15091"/>
                </a:cubicBezTo>
                <a:cubicBezTo>
                  <a:pt x="97423" y="16743"/>
                  <a:pt x="100013" y="20672"/>
                  <a:pt x="100013" y="25003"/>
                </a:cubicBezTo>
                <a:lnTo>
                  <a:pt x="100013" y="89297"/>
                </a:lnTo>
                <a:cubicBezTo>
                  <a:pt x="100013" y="95235"/>
                  <a:pt x="95235" y="100013"/>
                  <a:pt x="89297" y="100013"/>
                </a:cubicBezTo>
                <a:lnTo>
                  <a:pt x="25003" y="1000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8883" y="271819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Encoder </a:t>
            </a:r>
            <a:r>
              <a:rPr lang="it-IT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</a:t>
            </a:r>
            <a:r>
              <a:rPr lang="it-IT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θ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175397"/>
            <a:ext cx="5181600" cy="1190625"/>
          </a:xfrm>
          <a:custGeom>
            <a:avLst/>
            <a:gdLst/>
            <a:ahLst/>
            <a:cxnLst/>
            <a:rect l="l" t="t" r="r" b="b"/>
            <a:pathLst>
              <a:path w="5181600" h="1190625">
                <a:moveTo>
                  <a:pt x="0" y="0"/>
                </a:moveTo>
                <a:lnTo>
                  <a:pt x="5181600" y="0"/>
                </a:lnTo>
                <a:lnTo>
                  <a:pt x="518160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33277" y="3318272"/>
            <a:ext cx="1233213" cy="276225"/>
          </a:xfrm>
          <a:custGeom>
            <a:avLst/>
            <a:gdLst/>
            <a:ahLst/>
            <a:cxnLst/>
            <a:rect l="l" t="t" r="r" b="b"/>
            <a:pathLst>
              <a:path w="1233213" h="276225">
                <a:moveTo>
                  <a:pt x="0" y="0"/>
                </a:moveTo>
                <a:lnTo>
                  <a:pt x="1233213" y="0"/>
                </a:lnTo>
                <a:lnTo>
                  <a:pt x="1233213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71377" y="3289697"/>
            <a:ext cx="1318938" cy="276225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</a:t>
            </a:r>
            <a:r>
              <a:rPr lang="it-IT" sz="8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: ℝ^D →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ℝ^k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802" y="3689747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9002" y="381357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(x) = σ(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W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+ b</a:t>
            </a:r>
            <a:r>
              <a:rPr lang="it-IT" sz="1125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99927" y="45565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55741" y="4508897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Comprime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l'input in rappresentazione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99927" y="487084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39413" y="4832747"/>
            <a:ext cx="5010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Parametri: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be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00627" y="2537222"/>
            <a:ext cx="5581650" cy="2714625"/>
          </a:xfrm>
          <a:custGeom>
            <a:avLst/>
            <a:gdLst/>
            <a:ahLst/>
            <a:cxnLst/>
            <a:rect l="l" t="t" r="r" b="b"/>
            <a:pathLst>
              <a:path w="5581650" h="2714625">
                <a:moveTo>
                  <a:pt x="0" y="0"/>
                </a:moveTo>
                <a:lnTo>
                  <a:pt x="5581650" y="0"/>
                </a:lnTo>
                <a:lnTo>
                  <a:pt x="558165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00627" y="2537222"/>
            <a:ext cx="38100" cy="2714625"/>
          </a:xfrm>
          <a:custGeom>
            <a:avLst/>
            <a:gdLst/>
            <a:ahLst/>
            <a:cxnLst/>
            <a:rect l="l" t="t" r="r" b="b"/>
            <a:pathLst>
              <a:path w="38100" h="2714625">
                <a:moveTo>
                  <a:pt x="0" y="0"/>
                </a:moveTo>
                <a:lnTo>
                  <a:pt x="38100" y="0"/>
                </a:lnTo>
                <a:lnTo>
                  <a:pt x="3810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53040" y="276106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5009" y="14288"/>
                </a:moveTo>
                <a:lnTo>
                  <a:pt x="10716" y="14288"/>
                </a:lnTo>
                <a:cubicBezTo>
                  <a:pt x="4777" y="14288"/>
                  <a:pt x="0" y="19065"/>
                  <a:pt x="0" y="25003"/>
                </a:cubicBezTo>
                <a:lnTo>
                  <a:pt x="0" y="89297"/>
                </a:lnTo>
                <a:cubicBezTo>
                  <a:pt x="0" y="93628"/>
                  <a:pt x="2590" y="97557"/>
                  <a:pt x="6608" y="99209"/>
                </a:cubicBezTo>
                <a:cubicBezTo>
                  <a:pt x="10626" y="100861"/>
                  <a:pt x="15225" y="99923"/>
                  <a:pt x="18306" y="96887"/>
                </a:cubicBezTo>
                <a:lnTo>
                  <a:pt x="36165" y="79028"/>
                </a:lnTo>
                <a:lnTo>
                  <a:pt x="71438" y="114300"/>
                </a:lnTo>
                <a:lnTo>
                  <a:pt x="36165" y="149572"/>
                </a:lnTo>
                <a:lnTo>
                  <a:pt x="18306" y="131713"/>
                </a:lnTo>
                <a:cubicBezTo>
                  <a:pt x="15225" y="128632"/>
                  <a:pt x="10626" y="127739"/>
                  <a:pt x="6608" y="129391"/>
                </a:cubicBezTo>
                <a:cubicBezTo>
                  <a:pt x="2590" y="131043"/>
                  <a:pt x="0" y="134972"/>
                  <a:pt x="0" y="139303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lnTo>
                  <a:pt x="75009" y="214313"/>
                </a:lnTo>
                <a:cubicBezTo>
                  <a:pt x="79340" y="214313"/>
                  <a:pt x="83269" y="211723"/>
                  <a:pt x="84921" y="207705"/>
                </a:cubicBezTo>
                <a:cubicBezTo>
                  <a:pt x="86573" y="203686"/>
                  <a:pt x="85680" y="199087"/>
                  <a:pt x="82600" y="196007"/>
                </a:cubicBezTo>
                <a:lnTo>
                  <a:pt x="64740" y="178147"/>
                </a:lnTo>
                <a:lnTo>
                  <a:pt x="100013" y="142875"/>
                </a:lnTo>
                <a:lnTo>
                  <a:pt x="135285" y="178147"/>
                </a:lnTo>
                <a:lnTo>
                  <a:pt x="117425" y="196007"/>
                </a:lnTo>
                <a:cubicBezTo>
                  <a:pt x="114345" y="199087"/>
                  <a:pt x="113452" y="203686"/>
                  <a:pt x="115104" y="207705"/>
                </a:cubicBezTo>
                <a:cubicBezTo>
                  <a:pt x="116756" y="211723"/>
                  <a:pt x="120685" y="214313"/>
                  <a:pt x="125016" y="214313"/>
                </a:cubicBezTo>
                <a:lnTo>
                  <a:pt x="189309" y="214313"/>
                </a:lnTo>
                <a:cubicBezTo>
                  <a:pt x="195248" y="214313"/>
                  <a:pt x="200025" y="209535"/>
                  <a:pt x="200025" y="203597"/>
                </a:cubicBezTo>
                <a:lnTo>
                  <a:pt x="200025" y="139303"/>
                </a:lnTo>
                <a:cubicBezTo>
                  <a:pt x="200025" y="134972"/>
                  <a:pt x="197435" y="131043"/>
                  <a:pt x="193417" y="129391"/>
                </a:cubicBezTo>
                <a:cubicBezTo>
                  <a:pt x="189399" y="127739"/>
                  <a:pt x="184800" y="128632"/>
                  <a:pt x="181719" y="131713"/>
                </a:cubicBezTo>
                <a:lnTo>
                  <a:pt x="163860" y="149572"/>
                </a:lnTo>
                <a:lnTo>
                  <a:pt x="128588" y="114300"/>
                </a:lnTo>
                <a:lnTo>
                  <a:pt x="163860" y="79028"/>
                </a:lnTo>
                <a:lnTo>
                  <a:pt x="181719" y="96887"/>
                </a:lnTo>
                <a:cubicBezTo>
                  <a:pt x="184800" y="99968"/>
                  <a:pt x="189399" y="100861"/>
                  <a:pt x="193417" y="99209"/>
                </a:cubicBezTo>
                <a:cubicBezTo>
                  <a:pt x="197435" y="97557"/>
                  <a:pt x="200025" y="93628"/>
                  <a:pt x="200025" y="89297"/>
                </a:cubicBezTo>
                <a:lnTo>
                  <a:pt x="200025" y="25003"/>
                </a:lnTo>
                <a:cubicBezTo>
                  <a:pt x="200025" y="19065"/>
                  <a:pt x="195248" y="14288"/>
                  <a:pt x="189309" y="14288"/>
                </a:cubicBezTo>
                <a:lnTo>
                  <a:pt x="125016" y="14288"/>
                </a:lnTo>
                <a:cubicBezTo>
                  <a:pt x="120685" y="14288"/>
                  <a:pt x="116756" y="16877"/>
                  <a:pt x="115104" y="20895"/>
                </a:cubicBezTo>
                <a:cubicBezTo>
                  <a:pt x="113452" y="24914"/>
                  <a:pt x="114389" y="29513"/>
                  <a:pt x="117425" y="32593"/>
                </a:cubicBezTo>
                <a:lnTo>
                  <a:pt x="135285" y="50453"/>
                </a:lnTo>
                <a:lnTo>
                  <a:pt x="100013" y="85725"/>
                </a:lnTo>
                <a:lnTo>
                  <a:pt x="64740" y="50453"/>
                </a:lnTo>
                <a:lnTo>
                  <a:pt x="82600" y="32593"/>
                </a:lnTo>
                <a:cubicBezTo>
                  <a:pt x="85680" y="29513"/>
                  <a:pt x="86573" y="24914"/>
                  <a:pt x="84921" y="20895"/>
                </a:cubicBezTo>
                <a:cubicBezTo>
                  <a:pt x="83269" y="16877"/>
                  <a:pt x="79340" y="14288"/>
                  <a:pt x="75009" y="142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28086" y="271819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Decoder </a:t>
            </a:r>
            <a:r>
              <a:rPr lang="it-IT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φ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410177" y="3175397"/>
            <a:ext cx="5181600" cy="1190625"/>
          </a:xfrm>
          <a:custGeom>
            <a:avLst/>
            <a:gdLst/>
            <a:ahLst/>
            <a:cxnLst/>
            <a:rect l="l" t="t" r="r" b="b"/>
            <a:pathLst>
              <a:path w="5181600" h="1190625">
                <a:moveTo>
                  <a:pt x="0" y="0"/>
                </a:moveTo>
                <a:lnTo>
                  <a:pt x="5181600" y="0"/>
                </a:lnTo>
                <a:lnTo>
                  <a:pt x="518160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562577" y="3318272"/>
            <a:ext cx="1233213" cy="276225"/>
          </a:xfrm>
          <a:custGeom>
            <a:avLst/>
            <a:gdLst/>
            <a:ahLst/>
            <a:cxnLst/>
            <a:rect l="l" t="t" r="r" b="b"/>
            <a:pathLst>
              <a:path w="1233213" h="276225">
                <a:moveTo>
                  <a:pt x="0" y="0"/>
                </a:moveTo>
                <a:lnTo>
                  <a:pt x="1233213" y="0"/>
                </a:lnTo>
                <a:lnTo>
                  <a:pt x="1233213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53052" y="3299222"/>
            <a:ext cx="1318938" cy="276225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30000"/>
              </a:lnSpc>
            </a:pPr>
            <a:r>
              <a:rPr lang="it-IT" sz="135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g</a:t>
            </a:r>
            <a:r>
              <a:rPr lang="it-IT" sz="8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: </a:t>
            </a:r>
            <a:r>
              <a:rPr lang="it-IT" sz="135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ℝ^</a:t>
            </a:r>
            <a:r>
              <a:rPr lang="it-IT" sz="1013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→ ℝ^</a:t>
            </a:r>
            <a:r>
              <a:rPr lang="it-IT" sz="1013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572102" y="3689747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48302" y="381357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x̂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g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(z) = σ(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W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+ b</a:t>
            </a:r>
            <a:r>
              <a:rPr lang="it-IT" sz="1125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29227" y="45565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667352" y="450617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Ricostruisce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l'input dalla rappresentazione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429227" y="487084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667352" y="4823222"/>
            <a:ext cx="5010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Parametri: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Wd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bd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381000" y="5580459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91740" y="5866209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38410" y="49113"/>
                </a:moveTo>
                <a:lnTo>
                  <a:pt x="183059" y="49113"/>
                </a:lnTo>
                <a:lnTo>
                  <a:pt x="183059" y="75902"/>
                </a:lnTo>
                <a:lnTo>
                  <a:pt x="138410" y="75902"/>
                </a:lnTo>
                <a:lnTo>
                  <a:pt x="138410" y="49113"/>
                </a:lnTo>
                <a:close/>
                <a:moveTo>
                  <a:pt x="133945" y="17859"/>
                </a:moveTo>
                <a:cubicBezTo>
                  <a:pt x="119156" y="17859"/>
                  <a:pt x="107156" y="29859"/>
                  <a:pt x="107156" y="44648"/>
                </a:cubicBezTo>
                <a:lnTo>
                  <a:pt x="107156" y="80367"/>
                </a:lnTo>
                <a:cubicBezTo>
                  <a:pt x="107156" y="95157"/>
                  <a:pt x="119156" y="107156"/>
                  <a:pt x="133945" y="107156"/>
                </a:cubicBezTo>
                <a:lnTo>
                  <a:pt x="142875" y="107156"/>
                </a:lnTo>
                <a:lnTo>
                  <a:pt x="142875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71438" y="160734"/>
                </a:lnTo>
                <a:lnTo>
                  <a:pt x="71438" y="178594"/>
                </a:lnTo>
                <a:lnTo>
                  <a:pt x="62508" y="178594"/>
                </a:lnTo>
                <a:cubicBezTo>
                  <a:pt x="47718" y="178594"/>
                  <a:pt x="35719" y="190593"/>
                  <a:pt x="35719" y="205383"/>
                </a:cubicBezTo>
                <a:lnTo>
                  <a:pt x="35719" y="241102"/>
                </a:lnTo>
                <a:cubicBezTo>
                  <a:pt x="35719" y="255891"/>
                  <a:pt x="47718" y="267891"/>
                  <a:pt x="62508" y="267891"/>
                </a:cubicBezTo>
                <a:lnTo>
                  <a:pt x="116086" y="267891"/>
                </a:lnTo>
                <a:cubicBezTo>
                  <a:pt x="130876" y="267891"/>
                  <a:pt x="142875" y="255891"/>
                  <a:pt x="142875" y="241102"/>
                </a:cubicBezTo>
                <a:lnTo>
                  <a:pt x="142875" y="205383"/>
                </a:lnTo>
                <a:cubicBezTo>
                  <a:pt x="142875" y="190593"/>
                  <a:pt x="130876" y="178594"/>
                  <a:pt x="116086" y="178594"/>
                </a:cubicBezTo>
                <a:lnTo>
                  <a:pt x="107156" y="178594"/>
                </a:lnTo>
                <a:lnTo>
                  <a:pt x="107156" y="160734"/>
                </a:lnTo>
                <a:lnTo>
                  <a:pt x="214313" y="160734"/>
                </a:lnTo>
                <a:lnTo>
                  <a:pt x="214313" y="178594"/>
                </a:lnTo>
                <a:lnTo>
                  <a:pt x="205383" y="178594"/>
                </a:lnTo>
                <a:cubicBezTo>
                  <a:pt x="190593" y="178594"/>
                  <a:pt x="178594" y="190593"/>
                  <a:pt x="178594" y="205383"/>
                </a:cubicBezTo>
                <a:lnTo>
                  <a:pt x="178594" y="241102"/>
                </a:lnTo>
                <a:cubicBezTo>
                  <a:pt x="178594" y="255891"/>
                  <a:pt x="190593" y="267891"/>
                  <a:pt x="205383" y="267891"/>
                </a:cubicBezTo>
                <a:lnTo>
                  <a:pt x="258961" y="267891"/>
                </a:lnTo>
                <a:cubicBezTo>
                  <a:pt x="273751" y="267891"/>
                  <a:pt x="285750" y="255891"/>
                  <a:pt x="285750" y="241102"/>
                </a:cubicBezTo>
                <a:lnTo>
                  <a:pt x="285750" y="205383"/>
                </a:lnTo>
                <a:cubicBezTo>
                  <a:pt x="285750" y="190593"/>
                  <a:pt x="273751" y="178594"/>
                  <a:pt x="258961" y="178594"/>
                </a:cubicBezTo>
                <a:lnTo>
                  <a:pt x="250031" y="178594"/>
                </a:lnTo>
                <a:lnTo>
                  <a:pt x="250031" y="160734"/>
                </a:lnTo>
                <a:lnTo>
                  <a:pt x="303609" y="160734"/>
                </a:lnTo>
                <a:cubicBezTo>
                  <a:pt x="313488" y="160734"/>
                  <a:pt x="321469" y="152753"/>
                  <a:pt x="321469" y="142875"/>
                </a:cubicBezTo>
                <a:cubicBezTo>
                  <a:pt x="321469" y="132997"/>
                  <a:pt x="313488" y="125016"/>
                  <a:pt x="303609" y="125016"/>
                </a:cubicBezTo>
                <a:lnTo>
                  <a:pt x="178594" y="125016"/>
                </a:lnTo>
                <a:lnTo>
                  <a:pt x="178594" y="107156"/>
                </a:lnTo>
                <a:lnTo>
                  <a:pt x="187523" y="107156"/>
                </a:lnTo>
                <a:cubicBezTo>
                  <a:pt x="202313" y="107156"/>
                  <a:pt x="214313" y="95157"/>
                  <a:pt x="214313" y="80367"/>
                </a:cubicBezTo>
                <a:lnTo>
                  <a:pt x="214313" y="44648"/>
                </a:lnTo>
                <a:cubicBezTo>
                  <a:pt x="214313" y="29859"/>
                  <a:pt x="202313" y="17859"/>
                  <a:pt x="187523" y="17859"/>
                </a:cubicBezTo>
                <a:lnTo>
                  <a:pt x="133945" y="17859"/>
                </a:lnTo>
                <a:close/>
                <a:moveTo>
                  <a:pt x="250031" y="209848"/>
                </a:moveTo>
                <a:lnTo>
                  <a:pt x="254496" y="209848"/>
                </a:lnTo>
                <a:lnTo>
                  <a:pt x="254496" y="236637"/>
                </a:lnTo>
                <a:lnTo>
                  <a:pt x="209848" y="236637"/>
                </a:lnTo>
                <a:lnTo>
                  <a:pt x="209848" y="209848"/>
                </a:lnTo>
                <a:lnTo>
                  <a:pt x="250031" y="209848"/>
                </a:lnTo>
                <a:close/>
                <a:moveTo>
                  <a:pt x="107156" y="209848"/>
                </a:moveTo>
                <a:lnTo>
                  <a:pt x="111621" y="209848"/>
                </a:lnTo>
                <a:lnTo>
                  <a:pt x="111621" y="236637"/>
                </a:lnTo>
                <a:lnTo>
                  <a:pt x="66973" y="236637"/>
                </a:lnTo>
                <a:lnTo>
                  <a:pt x="66973" y="209848"/>
                </a:lnTo>
                <a:lnTo>
                  <a:pt x="107156" y="20984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104900" y="5742384"/>
            <a:ext cx="561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Architettura Implementata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104900" y="6037659"/>
            <a:ext cx="5629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3008 → 256 → 256 → k=100 → 256 → 256 → D = 3008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485CA8C-4017-8F7F-B17F-F6AA1AB7D6E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FDDA84D5-97A6-04CB-3836-0C697787157B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93346E1-1760-E803-C79C-1C6DCF07F6D9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666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Funzione di Costo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2475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Ottimizzazione non-convessa con regolarizzazione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02544"/>
            <a:ext cx="11430000" cy="1781175"/>
          </a:xfrm>
          <a:custGeom>
            <a:avLst/>
            <a:gdLst/>
            <a:ahLst/>
            <a:cxnLst/>
            <a:rect l="l" t="t" r="r" b="b"/>
            <a:pathLst>
              <a:path w="11430000" h="1781175">
                <a:moveTo>
                  <a:pt x="0" y="0"/>
                </a:moveTo>
                <a:lnTo>
                  <a:pt x="11430000" y="0"/>
                </a:lnTo>
                <a:lnTo>
                  <a:pt x="11430000" y="1781175"/>
                </a:lnTo>
                <a:lnTo>
                  <a:pt x="0" y="1781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90402" y="152638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5009" y="103584"/>
                </a:moveTo>
                <a:lnTo>
                  <a:pt x="153591" y="103584"/>
                </a:lnTo>
                <a:cubicBezTo>
                  <a:pt x="159529" y="103584"/>
                  <a:pt x="164306" y="108362"/>
                  <a:pt x="164306" y="114300"/>
                </a:cubicBezTo>
                <a:cubicBezTo>
                  <a:pt x="164306" y="120238"/>
                  <a:pt x="159529" y="125016"/>
                  <a:pt x="153591" y="125016"/>
                </a:cubicBezTo>
                <a:lnTo>
                  <a:pt x="75009" y="125016"/>
                </a:lnTo>
                <a:cubicBezTo>
                  <a:pt x="69071" y="125016"/>
                  <a:pt x="64294" y="120238"/>
                  <a:pt x="64294" y="114300"/>
                </a:cubicBezTo>
                <a:cubicBezTo>
                  <a:pt x="64294" y="108362"/>
                  <a:pt x="69071" y="103584"/>
                  <a:pt x="75009" y="10358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1877" y="1491683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 di Ottimizzazione (Non-Convesso)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1827" y="1902619"/>
            <a:ext cx="111347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Minimizzare l'errore di ricostruzione: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1827" y="2293144"/>
            <a:ext cx="11049000" cy="600075"/>
          </a:xfrm>
          <a:custGeom>
            <a:avLst/>
            <a:gdLst/>
            <a:ahLst/>
            <a:cxnLst/>
            <a:rect l="l" t="t" r="r" b="b"/>
            <a:pathLst>
              <a:path w="11049000" h="600075">
                <a:moveTo>
                  <a:pt x="0" y="0"/>
                </a:moveTo>
                <a:lnTo>
                  <a:pt x="11049000" y="0"/>
                </a:lnTo>
                <a:lnTo>
                  <a:pt x="11049000" y="600075"/>
                </a:lnTo>
                <a:lnTo>
                  <a:pt x="0" y="600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57077" y="2445544"/>
            <a:ext cx="10858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L(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θ,φ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(1/N)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||x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(i)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-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g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(i)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))||²₂ + λ||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θ,φ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||²₂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1327" y="3429000"/>
            <a:ext cx="5581650" cy="3038475"/>
          </a:xfrm>
          <a:custGeom>
            <a:avLst/>
            <a:gdLst/>
            <a:ahLst/>
            <a:cxnLst/>
            <a:rect l="l" t="t" r="r" b="b"/>
            <a:pathLst>
              <a:path w="5581650" h="3038475">
                <a:moveTo>
                  <a:pt x="0" y="0"/>
                </a:moveTo>
                <a:lnTo>
                  <a:pt x="5581650" y="0"/>
                </a:lnTo>
                <a:lnTo>
                  <a:pt x="558165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71327" y="3429000"/>
            <a:ext cx="38100" cy="3038475"/>
          </a:xfrm>
          <a:custGeom>
            <a:avLst/>
            <a:gdLst/>
            <a:ahLst/>
            <a:cxnLst/>
            <a:rect l="l" t="t" r="r" b="b"/>
            <a:pathLst>
              <a:path w="38100" h="3038475">
                <a:moveTo>
                  <a:pt x="0" y="0"/>
                </a:moveTo>
                <a:lnTo>
                  <a:pt x="38100" y="0"/>
                </a:lnTo>
                <a:lnTo>
                  <a:pt x="3810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65283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0927" y="361950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Dettagli Implementativi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80877" y="4067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3752" y="42195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90452" y="416242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Attivazione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95177" y="4429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LeakyReLU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(α = 0.2)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0877" y="4829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4227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80927" y="4914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Optimizer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95177" y="5191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Adam (β₁ = 0.9, β₂ = 0.999)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80877" y="5591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14227" y="5743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80927" y="5676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Batch Norm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95177" y="5946322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ogni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layer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200627" y="3429000"/>
            <a:ext cx="5581650" cy="3038475"/>
          </a:xfrm>
          <a:custGeom>
            <a:avLst/>
            <a:gdLst/>
            <a:ahLst/>
            <a:cxnLst/>
            <a:rect l="l" t="t" r="r" b="b"/>
            <a:pathLst>
              <a:path w="5581650" h="3038475">
                <a:moveTo>
                  <a:pt x="0" y="0"/>
                </a:moveTo>
                <a:lnTo>
                  <a:pt x="5581650" y="0"/>
                </a:lnTo>
                <a:lnTo>
                  <a:pt x="558165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200627" y="3429000"/>
            <a:ext cx="38100" cy="3038475"/>
          </a:xfrm>
          <a:custGeom>
            <a:avLst/>
            <a:gdLst/>
            <a:ahLst/>
            <a:cxnLst/>
            <a:rect l="l" t="t" r="r" b="b"/>
            <a:pathLst>
              <a:path w="38100" h="3038475">
                <a:moveTo>
                  <a:pt x="0" y="0"/>
                </a:moveTo>
                <a:lnTo>
                  <a:pt x="38100" y="0"/>
                </a:lnTo>
                <a:lnTo>
                  <a:pt x="3810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752" y="36528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772127" y="361950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Regolarizzazione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10177" y="4067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43527" y="4219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0194" y="10239"/>
                </a:moveTo>
                <a:cubicBezTo>
                  <a:pt x="123765" y="8751"/>
                  <a:pt x="127843" y="9585"/>
                  <a:pt x="130582" y="12293"/>
                </a:cubicBezTo>
                <a:lnTo>
                  <a:pt x="149632" y="31343"/>
                </a:lnTo>
                <a:cubicBezTo>
                  <a:pt x="151418" y="33129"/>
                  <a:pt x="152430" y="35540"/>
                  <a:pt x="152430" y="38070"/>
                </a:cubicBezTo>
                <a:cubicBezTo>
                  <a:pt x="152430" y="40600"/>
                  <a:pt x="151418" y="43011"/>
                  <a:pt x="149632" y="44797"/>
                </a:cubicBezTo>
                <a:lnTo>
                  <a:pt x="130582" y="63847"/>
                </a:lnTo>
                <a:cubicBezTo>
                  <a:pt x="127843" y="66586"/>
                  <a:pt x="123765" y="67389"/>
                  <a:pt x="120194" y="65901"/>
                </a:cubicBezTo>
                <a:cubicBezTo>
                  <a:pt x="116622" y="64413"/>
                  <a:pt x="114300" y="60990"/>
                  <a:pt x="114300" y="57150"/>
                </a:cubicBezTo>
                <a:lnTo>
                  <a:pt x="114300" y="47625"/>
                </a:lnTo>
                <a:lnTo>
                  <a:pt x="104775" y="47625"/>
                </a:lnTo>
                <a:cubicBezTo>
                  <a:pt x="101769" y="47625"/>
                  <a:pt x="98941" y="49024"/>
                  <a:pt x="97155" y="51435"/>
                </a:cubicBezTo>
                <a:lnTo>
                  <a:pt x="87511" y="64294"/>
                </a:lnTo>
                <a:lnTo>
                  <a:pt x="75605" y="48429"/>
                </a:lnTo>
                <a:lnTo>
                  <a:pt x="81915" y="40005"/>
                </a:lnTo>
                <a:cubicBezTo>
                  <a:pt x="87303" y="32802"/>
                  <a:pt x="95786" y="28575"/>
                  <a:pt x="104775" y="28575"/>
                </a:cubicBezTo>
                <a:lnTo>
                  <a:pt x="114300" y="28575"/>
                </a:lnTo>
                <a:lnTo>
                  <a:pt x="114300" y="19050"/>
                </a:lnTo>
                <a:cubicBezTo>
                  <a:pt x="114300" y="15210"/>
                  <a:pt x="116622" y="11728"/>
                  <a:pt x="120194" y="10239"/>
                </a:cubicBezTo>
                <a:close/>
                <a:moveTo>
                  <a:pt x="45839" y="88106"/>
                </a:moveTo>
                <a:lnTo>
                  <a:pt x="57745" y="103971"/>
                </a:lnTo>
                <a:lnTo>
                  <a:pt x="51435" y="112395"/>
                </a:lnTo>
                <a:cubicBezTo>
                  <a:pt x="46047" y="119598"/>
                  <a:pt x="37564" y="123825"/>
                  <a:pt x="28575" y="123825"/>
                </a:cubicBezTo>
                <a:lnTo>
                  <a:pt x="9525" y="123825"/>
                </a:lnTo>
                <a:cubicBezTo>
                  <a:pt x="4256" y="123825"/>
                  <a:pt x="0" y="119569"/>
                  <a:pt x="0" y="114300"/>
                </a:cubicBezTo>
                <a:cubicBezTo>
                  <a:pt x="0" y="109031"/>
                  <a:pt x="4256" y="104775"/>
                  <a:pt x="9525" y="104775"/>
                </a:cubicBezTo>
                <a:lnTo>
                  <a:pt x="28575" y="104775"/>
                </a:lnTo>
                <a:cubicBezTo>
                  <a:pt x="31581" y="104775"/>
                  <a:pt x="34409" y="103376"/>
                  <a:pt x="36195" y="100965"/>
                </a:cubicBezTo>
                <a:lnTo>
                  <a:pt x="45839" y="88106"/>
                </a:lnTo>
                <a:close/>
                <a:moveTo>
                  <a:pt x="130552" y="140077"/>
                </a:moveTo>
                <a:cubicBezTo>
                  <a:pt x="127814" y="142815"/>
                  <a:pt x="123736" y="143619"/>
                  <a:pt x="120164" y="142131"/>
                </a:cubicBezTo>
                <a:cubicBezTo>
                  <a:pt x="116592" y="140643"/>
                  <a:pt x="114300" y="137190"/>
                  <a:pt x="114300" y="133350"/>
                </a:cubicBezTo>
                <a:lnTo>
                  <a:pt x="114300" y="123825"/>
                </a:lnTo>
                <a:lnTo>
                  <a:pt x="104775" y="123825"/>
                </a:lnTo>
                <a:cubicBezTo>
                  <a:pt x="95786" y="123825"/>
                  <a:pt x="87303" y="119598"/>
                  <a:pt x="81915" y="112395"/>
                </a:cubicBezTo>
                <a:lnTo>
                  <a:pt x="36195" y="51435"/>
                </a:lnTo>
                <a:cubicBezTo>
                  <a:pt x="34409" y="49024"/>
                  <a:pt x="31581" y="47625"/>
                  <a:pt x="28575" y="47625"/>
                </a:cubicBez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28575" y="28575"/>
                </a:lnTo>
                <a:cubicBezTo>
                  <a:pt x="37564" y="28575"/>
                  <a:pt x="46047" y="32802"/>
                  <a:pt x="51435" y="40005"/>
                </a:cubicBezTo>
                <a:lnTo>
                  <a:pt x="97155" y="100965"/>
                </a:lnTo>
                <a:cubicBezTo>
                  <a:pt x="98941" y="103376"/>
                  <a:pt x="101769" y="104775"/>
                  <a:pt x="104775" y="104775"/>
                </a:cubicBezTo>
                <a:lnTo>
                  <a:pt x="114300" y="104775"/>
                </a:lnTo>
                <a:lnTo>
                  <a:pt x="114300" y="95250"/>
                </a:lnTo>
                <a:cubicBezTo>
                  <a:pt x="114300" y="91410"/>
                  <a:pt x="116622" y="87928"/>
                  <a:pt x="120194" y="86439"/>
                </a:cubicBezTo>
                <a:cubicBezTo>
                  <a:pt x="123765" y="84951"/>
                  <a:pt x="127843" y="85785"/>
                  <a:pt x="130582" y="88493"/>
                </a:cubicBezTo>
                <a:lnTo>
                  <a:pt x="149632" y="107543"/>
                </a:lnTo>
                <a:cubicBezTo>
                  <a:pt x="151418" y="109329"/>
                  <a:pt x="152430" y="111740"/>
                  <a:pt x="152430" y="114270"/>
                </a:cubicBezTo>
                <a:cubicBezTo>
                  <a:pt x="152430" y="116800"/>
                  <a:pt x="151418" y="119211"/>
                  <a:pt x="149632" y="120997"/>
                </a:cubicBezTo>
                <a:lnTo>
                  <a:pt x="130582" y="14004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810227" y="416242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524477" y="441007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 = 0.1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10177" y="4829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543527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675" y="28575"/>
                </a:moveTo>
                <a:cubicBezTo>
                  <a:pt x="66675" y="23318"/>
                  <a:pt x="70943" y="19050"/>
                  <a:pt x="76200" y="19050"/>
                </a:cubicBezTo>
                <a:cubicBezTo>
                  <a:pt x="81457" y="19050"/>
                  <a:pt x="85725" y="23318"/>
                  <a:pt x="85725" y="28575"/>
                </a:cubicBezTo>
                <a:cubicBezTo>
                  <a:pt x="85725" y="33832"/>
                  <a:pt x="81457" y="38100"/>
                  <a:pt x="76200" y="38100"/>
                </a:cubicBezTo>
                <a:cubicBezTo>
                  <a:pt x="70943" y="38100"/>
                  <a:pt x="66675" y="33832"/>
                  <a:pt x="66675" y="28575"/>
                </a:cubicBezTo>
                <a:close/>
                <a:moveTo>
                  <a:pt x="103138" y="38100"/>
                </a:moveTo>
                <a:cubicBezTo>
                  <a:pt x="104180" y="35123"/>
                  <a:pt x="104775" y="31909"/>
                  <a:pt x="104775" y="28575"/>
                </a:cubicBezTo>
                <a:cubicBezTo>
                  <a:pt x="104775" y="12799"/>
                  <a:pt x="91976" y="0"/>
                  <a:pt x="76200" y="0"/>
                </a:cubicBezTo>
                <a:cubicBezTo>
                  <a:pt x="60424" y="0"/>
                  <a:pt x="47625" y="12799"/>
                  <a:pt x="47625" y="28575"/>
                </a:cubicBezTo>
                <a:cubicBezTo>
                  <a:pt x="47625" y="31909"/>
                  <a:pt x="48191" y="35123"/>
                  <a:pt x="49262" y="38100"/>
                </a:cubicBezTo>
                <a:lnTo>
                  <a:pt x="42773" y="38100"/>
                </a:lnTo>
                <a:cubicBezTo>
                  <a:pt x="34350" y="38100"/>
                  <a:pt x="26938" y="43607"/>
                  <a:pt x="24527" y="51673"/>
                </a:cubicBezTo>
                <a:lnTo>
                  <a:pt x="714" y="131028"/>
                </a:lnTo>
                <a:cubicBezTo>
                  <a:pt x="238" y="132576"/>
                  <a:pt x="0" y="134183"/>
                  <a:pt x="0" y="135791"/>
                </a:cubicBezTo>
                <a:cubicBezTo>
                  <a:pt x="0" y="144959"/>
                  <a:pt x="7441" y="152400"/>
                  <a:pt x="16609" y="152400"/>
                </a:cubicBezTo>
                <a:lnTo>
                  <a:pt x="135791" y="152400"/>
                </a:lnTo>
                <a:cubicBezTo>
                  <a:pt x="144959" y="152400"/>
                  <a:pt x="152400" y="144959"/>
                  <a:pt x="152400" y="135791"/>
                </a:cubicBezTo>
                <a:cubicBezTo>
                  <a:pt x="152400" y="134183"/>
                  <a:pt x="152162" y="132576"/>
                  <a:pt x="151686" y="131028"/>
                </a:cubicBezTo>
                <a:lnTo>
                  <a:pt x="127873" y="51703"/>
                </a:lnTo>
                <a:cubicBezTo>
                  <a:pt x="125462" y="43636"/>
                  <a:pt x="118050" y="38130"/>
                  <a:pt x="109627" y="38130"/>
                </a:cubicBezTo>
                <a:lnTo>
                  <a:pt x="103138" y="3813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810227" y="4929187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Weight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Decay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6543527" y="5197928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λ = 10⁻⁴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410177" y="5591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543527" y="5743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5725" y="9525"/>
                </a:moveTo>
                <a:cubicBezTo>
                  <a:pt x="85725" y="4256"/>
                  <a:pt x="81469" y="0"/>
                  <a:pt x="76200" y="0"/>
                </a:cubicBezTo>
                <a:cubicBezTo>
                  <a:pt x="70931" y="0"/>
                  <a:pt x="66675" y="4256"/>
                  <a:pt x="66675" y="9525"/>
                </a:cubicBezTo>
                <a:lnTo>
                  <a:pt x="66675" y="71438"/>
                </a:lnTo>
                <a:cubicBezTo>
                  <a:pt x="66675" y="74057"/>
                  <a:pt x="64532" y="76200"/>
                  <a:pt x="61912" y="76200"/>
                </a:cubicBezTo>
                <a:cubicBezTo>
                  <a:pt x="59293" y="76200"/>
                  <a:pt x="57150" y="74057"/>
                  <a:pt x="57150" y="71438"/>
                </a:cubicBezTo>
                <a:lnTo>
                  <a:pt x="57150" y="19050"/>
                </a:lnTo>
                <a:cubicBezTo>
                  <a:pt x="57150" y="13781"/>
                  <a:pt x="52894" y="9525"/>
                  <a:pt x="47625" y="9525"/>
                </a:cubicBezTo>
                <a:cubicBezTo>
                  <a:pt x="42356" y="9525"/>
                  <a:pt x="38100" y="13781"/>
                  <a:pt x="38100" y="19050"/>
                </a:cubicBezTo>
                <a:lnTo>
                  <a:pt x="38100" y="100013"/>
                </a:lnTo>
                <a:cubicBezTo>
                  <a:pt x="38100" y="100459"/>
                  <a:pt x="38100" y="100935"/>
                  <a:pt x="38130" y="101382"/>
                </a:cubicBezTo>
                <a:lnTo>
                  <a:pt x="20122" y="84237"/>
                </a:lnTo>
                <a:cubicBezTo>
                  <a:pt x="15359" y="79712"/>
                  <a:pt x="7828" y="79891"/>
                  <a:pt x="3274" y="84653"/>
                </a:cubicBezTo>
                <a:cubicBezTo>
                  <a:pt x="-1280" y="89416"/>
                  <a:pt x="-1072" y="96947"/>
                  <a:pt x="3691" y="101501"/>
                </a:cubicBezTo>
                <a:lnTo>
                  <a:pt x="37148" y="133350"/>
                </a:lnTo>
                <a:cubicBezTo>
                  <a:pt x="49976" y="145584"/>
                  <a:pt x="67032" y="152400"/>
                  <a:pt x="84773" y="152400"/>
                </a:cubicBezTo>
                <a:lnTo>
                  <a:pt x="90488" y="152400"/>
                </a:lnTo>
                <a:cubicBezTo>
                  <a:pt x="119420" y="152400"/>
                  <a:pt x="142875" y="128945"/>
                  <a:pt x="142875" y="100013"/>
                </a:cubicBezTo>
                <a:lnTo>
                  <a:pt x="142875" y="38100"/>
                </a:lnTo>
                <a:cubicBezTo>
                  <a:pt x="142875" y="32831"/>
                  <a:pt x="138619" y="28575"/>
                  <a:pt x="133350" y="28575"/>
                </a:cubicBezTo>
                <a:cubicBezTo>
                  <a:pt x="128081" y="28575"/>
                  <a:pt x="123825" y="32831"/>
                  <a:pt x="123825" y="38100"/>
                </a:cubicBezTo>
                <a:lnTo>
                  <a:pt x="123825" y="71438"/>
                </a:lnTo>
                <a:cubicBezTo>
                  <a:pt x="123825" y="74057"/>
                  <a:pt x="121682" y="76200"/>
                  <a:pt x="119062" y="76200"/>
                </a:cubicBezTo>
                <a:cubicBezTo>
                  <a:pt x="116443" y="76200"/>
                  <a:pt x="114300" y="74057"/>
                  <a:pt x="114300" y="71438"/>
                </a:cubicBezTo>
                <a:lnTo>
                  <a:pt x="114300" y="19050"/>
                </a:lnTo>
                <a:cubicBezTo>
                  <a:pt x="114300" y="13781"/>
                  <a:pt x="110044" y="9525"/>
                  <a:pt x="104775" y="9525"/>
                </a:cubicBezTo>
                <a:cubicBezTo>
                  <a:pt x="99506" y="9525"/>
                  <a:pt x="95250" y="13781"/>
                  <a:pt x="95250" y="19050"/>
                </a:cubicBezTo>
                <a:lnTo>
                  <a:pt x="95250" y="71438"/>
                </a:lnTo>
                <a:cubicBezTo>
                  <a:pt x="95250" y="74057"/>
                  <a:pt x="93107" y="76200"/>
                  <a:pt x="90488" y="76200"/>
                </a:cubicBezTo>
                <a:cubicBezTo>
                  <a:pt x="87868" y="76200"/>
                  <a:pt x="85725" y="74057"/>
                  <a:pt x="85725" y="71438"/>
                </a:cubicBezTo>
                <a:lnTo>
                  <a:pt x="85725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829277" y="5676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524477" y="5953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patience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5DAAC83-9E21-4669-0D72-4533232D72E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39A058B8-07CB-6BA1-A3D5-B92592DEB47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9DFF45A7-D751-0D36-7A8B-71B428F1CB9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12192" y="381000"/>
            <a:ext cx="7096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Teorico: PCA vs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2192" y="750093"/>
            <a:ext cx="571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Tabella comparativa dei due approcci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1763863-D3CD-9594-6514-D9E69DD9CE5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5" name="Shape 0">
              <a:extLst>
                <a:ext uri="{FF2B5EF4-FFF2-40B4-BE49-F238E27FC236}">
                  <a16:creationId xmlns:a16="http://schemas.microsoft.com/office/drawing/2014/main" id="{20E952B0-EF3A-256B-D476-C4F1E5385CE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EAC32B18-61BD-923E-78E2-058B1EC55C81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6" name="Shape 4"/>
          <p:cNvSpPr/>
          <p:nvPr/>
        </p:nvSpPr>
        <p:spPr>
          <a:xfrm>
            <a:off x="381000" y="1466850"/>
            <a:ext cx="11430000" cy="3752850"/>
          </a:xfrm>
          <a:custGeom>
            <a:avLst/>
            <a:gdLst/>
            <a:ahLst/>
            <a:cxnLst/>
            <a:rect l="l" t="t" r="r" b="b"/>
            <a:pathLst>
              <a:path w="11430000" h="3752850">
                <a:moveTo>
                  <a:pt x="0" y="0"/>
                </a:moveTo>
                <a:lnTo>
                  <a:pt x="11430000" y="0"/>
                </a:lnTo>
                <a:lnTo>
                  <a:pt x="11430000" y="3752850"/>
                </a:lnTo>
                <a:lnTo>
                  <a:pt x="0" y="3752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91273"/>
              </p:ext>
            </p:extLst>
          </p:nvPr>
        </p:nvGraphicFramePr>
        <p:xfrm>
          <a:off x="381000" y="1552576"/>
          <a:ext cx="11430000" cy="3667128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Caratteristica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 (SVD)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Natura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Lineare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Non-lineare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Soluzione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Analitica (forma chiusa)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Iterativa (discesa del gradiente)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Ottimizzazione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Convessa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Non-convessa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Complessità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N·D·min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(N, D))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O(E·N·|θ|)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Interpretabilità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Alta 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eigenfaces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Bassa (black-box)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Dati richiesti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Pochi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Molti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Capacità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Sottospazi lineari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Manifold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non-lineari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3950" y="390525"/>
            <a:ext cx="6496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Metriche di Similarità per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3950" y="75247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teorico tra le due distanze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40643"/>
            <a:ext cx="5600700" cy="4029075"/>
          </a:xfrm>
          <a:custGeom>
            <a:avLst/>
            <a:gdLst/>
            <a:ahLst/>
            <a:cxnLst/>
            <a:rect l="l" t="t" r="r" b="b"/>
            <a:pathLst>
              <a:path w="5600700" h="4029075">
                <a:moveTo>
                  <a:pt x="0" y="0"/>
                </a:moveTo>
                <a:lnTo>
                  <a:pt x="5600700" y="0"/>
                </a:lnTo>
                <a:lnTo>
                  <a:pt x="5600700" y="4029075"/>
                </a:lnTo>
                <a:lnTo>
                  <a:pt x="0" y="4029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1000" y="1340643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14363" y="158353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051" y="124391"/>
                </a:moveTo>
                <a:cubicBezTo>
                  <a:pt x="201632" y="118809"/>
                  <a:pt x="201632" y="109746"/>
                  <a:pt x="196051" y="104165"/>
                </a:cubicBezTo>
                <a:lnTo>
                  <a:pt x="124614" y="32727"/>
                </a:lnTo>
                <a:cubicBezTo>
                  <a:pt x="119033" y="27146"/>
                  <a:pt x="109969" y="27146"/>
                  <a:pt x="104388" y="32727"/>
                </a:cubicBezTo>
                <a:cubicBezTo>
                  <a:pt x="98807" y="38308"/>
                  <a:pt x="98807" y="47372"/>
                  <a:pt x="104388" y="52953"/>
                </a:cubicBezTo>
                <a:lnTo>
                  <a:pt x="165735" y="114300"/>
                </a:lnTo>
                <a:lnTo>
                  <a:pt x="104433" y="175647"/>
                </a:lnTo>
                <a:cubicBezTo>
                  <a:pt x="98852" y="181228"/>
                  <a:pt x="98852" y="190292"/>
                  <a:pt x="104433" y="195873"/>
                </a:cubicBezTo>
                <a:cubicBezTo>
                  <a:pt x="110014" y="201454"/>
                  <a:pt x="119077" y="201454"/>
                  <a:pt x="124658" y="195873"/>
                </a:cubicBezTo>
                <a:lnTo>
                  <a:pt x="196096" y="124435"/>
                </a:lnTo>
                <a:close/>
                <a:moveTo>
                  <a:pt x="38889" y="195828"/>
                </a:moveTo>
                <a:lnTo>
                  <a:pt x="110326" y="124391"/>
                </a:lnTo>
                <a:cubicBezTo>
                  <a:pt x="115907" y="118809"/>
                  <a:pt x="115907" y="109746"/>
                  <a:pt x="110326" y="104165"/>
                </a:cubicBezTo>
                <a:lnTo>
                  <a:pt x="38889" y="32727"/>
                </a:lnTo>
                <a:cubicBezTo>
                  <a:pt x="33308" y="27146"/>
                  <a:pt x="24244" y="27146"/>
                  <a:pt x="18663" y="32727"/>
                </a:cubicBezTo>
                <a:cubicBezTo>
                  <a:pt x="13082" y="38308"/>
                  <a:pt x="13082" y="47372"/>
                  <a:pt x="18663" y="52953"/>
                </a:cubicBezTo>
                <a:lnTo>
                  <a:pt x="80010" y="114300"/>
                </a:lnTo>
                <a:lnTo>
                  <a:pt x="18708" y="175647"/>
                </a:lnTo>
                <a:cubicBezTo>
                  <a:pt x="13127" y="181228"/>
                  <a:pt x="13127" y="190292"/>
                  <a:pt x="18708" y="195873"/>
                </a:cubicBezTo>
                <a:cubicBezTo>
                  <a:pt x="24289" y="201454"/>
                  <a:pt x="33352" y="201454"/>
                  <a:pt x="38933" y="19587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3450" y="1548832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Similarità del Coseno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71500" y="1997868"/>
            <a:ext cx="5219700" cy="1504950"/>
          </a:xfrm>
          <a:custGeom>
            <a:avLst/>
            <a:gdLst/>
            <a:ahLst/>
            <a:cxnLst/>
            <a:rect l="l" t="t" r="r" b="b"/>
            <a:pathLst>
              <a:path w="5219700" h="1504950">
                <a:moveTo>
                  <a:pt x="0" y="0"/>
                </a:moveTo>
                <a:lnTo>
                  <a:pt x="5219700" y="0"/>
                </a:lnTo>
                <a:lnTo>
                  <a:pt x="5219700" y="1504950"/>
                </a:lnTo>
                <a:lnTo>
                  <a:pt x="0" y="15049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3425" y="2159793"/>
            <a:ext cx="4895850" cy="1181100"/>
          </a:xfrm>
          <a:custGeom>
            <a:avLst/>
            <a:gdLst/>
            <a:ahLst/>
            <a:cxnLst/>
            <a:rect l="l" t="t" r="r" b="b"/>
            <a:pathLst>
              <a:path w="4895850" h="1181100">
                <a:moveTo>
                  <a:pt x="0" y="0"/>
                </a:moveTo>
                <a:lnTo>
                  <a:pt x="4895850" y="0"/>
                </a:lnTo>
                <a:lnTo>
                  <a:pt x="489585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0100" y="2283618"/>
            <a:ext cx="476250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cos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u,v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u·v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/ (||u||₂·||v||₂)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71500" y="2788102"/>
            <a:ext cx="473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∈ [-1, 1]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71500" y="36552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14375" y="38076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90598" y="3769518"/>
            <a:ext cx="4572001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Invariante alla magnitudine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 Robusto alla scala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1500" y="41886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14375" y="43410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90600" y="4307001"/>
            <a:ext cx="4114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Robusto 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variazioni di illuminazione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71500" y="47220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4375" y="48744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90600" y="4856729"/>
            <a:ext cx="36480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Cattura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"direzione semantica"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55543" y="1326356"/>
            <a:ext cx="5600700" cy="4029075"/>
          </a:xfrm>
          <a:custGeom>
            <a:avLst/>
            <a:gdLst/>
            <a:ahLst/>
            <a:cxnLst/>
            <a:rect l="l" t="t" r="r" b="b"/>
            <a:pathLst>
              <a:path w="5600700" h="4029075">
                <a:moveTo>
                  <a:pt x="0" y="0"/>
                </a:moveTo>
                <a:lnTo>
                  <a:pt x="5600700" y="0"/>
                </a:lnTo>
                <a:lnTo>
                  <a:pt x="5600700" y="4029075"/>
                </a:lnTo>
                <a:lnTo>
                  <a:pt x="0" y="4029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1340643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15088" y="158353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93360" y="230475"/>
                </a:moveTo>
                <a:cubicBezTo>
                  <a:pt x="85011" y="238824"/>
                  <a:pt x="71438" y="238824"/>
                  <a:pt x="63044" y="230475"/>
                </a:cubicBezTo>
                <a:lnTo>
                  <a:pt x="12546" y="179978"/>
                </a:lnTo>
                <a:cubicBezTo>
                  <a:pt x="4197" y="171629"/>
                  <a:pt x="4197" y="158055"/>
                  <a:pt x="12546" y="149662"/>
                </a:cubicBezTo>
                <a:lnTo>
                  <a:pt x="20136" y="142071"/>
                </a:lnTo>
                <a:lnTo>
                  <a:pt x="52953" y="174888"/>
                </a:lnTo>
                <a:cubicBezTo>
                  <a:pt x="57150" y="179085"/>
                  <a:pt x="63937" y="179085"/>
                  <a:pt x="68089" y="174888"/>
                </a:cubicBezTo>
                <a:cubicBezTo>
                  <a:pt x="72241" y="170691"/>
                  <a:pt x="72286" y="163904"/>
                  <a:pt x="68089" y="159752"/>
                </a:cubicBezTo>
                <a:lnTo>
                  <a:pt x="35272" y="126936"/>
                </a:lnTo>
                <a:lnTo>
                  <a:pt x="50408" y="111800"/>
                </a:lnTo>
                <a:lnTo>
                  <a:pt x="73134" y="134526"/>
                </a:lnTo>
                <a:cubicBezTo>
                  <a:pt x="77331" y="138723"/>
                  <a:pt x="84118" y="138723"/>
                  <a:pt x="88270" y="134526"/>
                </a:cubicBezTo>
                <a:cubicBezTo>
                  <a:pt x="92422" y="130329"/>
                  <a:pt x="92467" y="123542"/>
                  <a:pt x="88270" y="119390"/>
                </a:cubicBezTo>
                <a:lnTo>
                  <a:pt x="65544" y="96664"/>
                </a:lnTo>
                <a:lnTo>
                  <a:pt x="80680" y="81528"/>
                </a:lnTo>
                <a:lnTo>
                  <a:pt x="113496" y="114345"/>
                </a:lnTo>
                <a:cubicBezTo>
                  <a:pt x="117693" y="118542"/>
                  <a:pt x="124480" y="118542"/>
                  <a:pt x="128632" y="114345"/>
                </a:cubicBezTo>
                <a:cubicBezTo>
                  <a:pt x="132784" y="110148"/>
                  <a:pt x="132829" y="103361"/>
                  <a:pt x="128632" y="99209"/>
                </a:cubicBezTo>
                <a:lnTo>
                  <a:pt x="95816" y="66392"/>
                </a:lnTo>
                <a:lnTo>
                  <a:pt x="110951" y="51256"/>
                </a:lnTo>
                <a:lnTo>
                  <a:pt x="133677" y="73982"/>
                </a:lnTo>
                <a:cubicBezTo>
                  <a:pt x="137874" y="78179"/>
                  <a:pt x="144661" y="78179"/>
                  <a:pt x="148813" y="73982"/>
                </a:cubicBezTo>
                <a:cubicBezTo>
                  <a:pt x="152966" y="69786"/>
                  <a:pt x="153010" y="62999"/>
                  <a:pt x="148813" y="58847"/>
                </a:cubicBezTo>
                <a:lnTo>
                  <a:pt x="126087" y="36121"/>
                </a:lnTo>
                <a:lnTo>
                  <a:pt x="141223" y="20985"/>
                </a:lnTo>
                <a:lnTo>
                  <a:pt x="174040" y="53801"/>
                </a:lnTo>
                <a:cubicBezTo>
                  <a:pt x="178237" y="57998"/>
                  <a:pt x="185023" y="57998"/>
                  <a:pt x="189175" y="53801"/>
                </a:cubicBezTo>
                <a:cubicBezTo>
                  <a:pt x="193328" y="49604"/>
                  <a:pt x="193372" y="42818"/>
                  <a:pt x="189175" y="38666"/>
                </a:cubicBezTo>
                <a:lnTo>
                  <a:pt x="156359" y="5849"/>
                </a:lnTo>
                <a:lnTo>
                  <a:pt x="163949" y="-1741"/>
                </a:lnTo>
                <a:cubicBezTo>
                  <a:pt x="172298" y="-10091"/>
                  <a:pt x="185871" y="-10091"/>
                  <a:pt x="194265" y="-1741"/>
                </a:cubicBezTo>
                <a:lnTo>
                  <a:pt x="244897" y="48622"/>
                </a:lnTo>
                <a:cubicBezTo>
                  <a:pt x="253246" y="56971"/>
                  <a:pt x="253246" y="70545"/>
                  <a:pt x="244897" y="78938"/>
                </a:cubicBezTo>
                <a:lnTo>
                  <a:pt x="93360" y="2304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07993" y="154202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Distanza Euclidea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400800" y="1997868"/>
            <a:ext cx="5219700" cy="1504950"/>
          </a:xfrm>
          <a:custGeom>
            <a:avLst/>
            <a:gdLst/>
            <a:ahLst/>
            <a:cxnLst/>
            <a:rect l="l" t="t" r="r" b="b"/>
            <a:pathLst>
              <a:path w="5219700" h="866775">
                <a:moveTo>
                  <a:pt x="0" y="0"/>
                </a:moveTo>
                <a:lnTo>
                  <a:pt x="5219700" y="0"/>
                </a:lnTo>
                <a:lnTo>
                  <a:pt x="5219700" y="866775"/>
                </a:lnTo>
                <a:lnTo>
                  <a:pt x="0" y="8667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562725" y="2159793"/>
            <a:ext cx="4895850" cy="1181100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24638" y="2600325"/>
            <a:ext cx="4762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Eucl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u,v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||u - v||₂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00799" y="36552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34149" y="380761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819899" y="3770879"/>
            <a:ext cx="34480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Sensibile alla scala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Magnitudine influisce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00800" y="4193381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543675" y="434578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819900" y="4310402"/>
            <a:ext cx="33718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 geometrica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diretta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03182" y="4717255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536532" y="486965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822282" y="4812505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Distanza effettiva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nello spazio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381000" y="5626894"/>
            <a:ext cx="11475243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27311" y="5922169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34125" y="53578"/>
                </a:moveTo>
                <a:cubicBezTo>
                  <a:pt x="224861" y="53578"/>
                  <a:pt x="215875" y="56090"/>
                  <a:pt x="208006" y="60666"/>
                </a:cubicBezTo>
                <a:cubicBezTo>
                  <a:pt x="199188" y="51736"/>
                  <a:pt x="188919" y="44258"/>
                  <a:pt x="177589" y="38621"/>
                </a:cubicBezTo>
                <a:cubicBezTo>
                  <a:pt x="193328" y="25226"/>
                  <a:pt x="213364" y="17859"/>
                  <a:pt x="234125" y="17859"/>
                </a:cubicBezTo>
                <a:cubicBezTo>
                  <a:pt x="282346" y="17859"/>
                  <a:pt x="321469" y="56927"/>
                  <a:pt x="321469" y="105203"/>
                </a:cubicBezTo>
                <a:cubicBezTo>
                  <a:pt x="321469" y="128364"/>
                  <a:pt x="312260" y="150577"/>
                  <a:pt x="295908" y="166929"/>
                </a:cubicBezTo>
                <a:lnTo>
                  <a:pt x="256226" y="206611"/>
                </a:lnTo>
                <a:cubicBezTo>
                  <a:pt x="239874" y="222963"/>
                  <a:pt x="217661" y="232172"/>
                  <a:pt x="194500" y="232172"/>
                </a:cubicBezTo>
                <a:cubicBezTo>
                  <a:pt x="146279" y="232172"/>
                  <a:pt x="107156" y="193104"/>
                  <a:pt x="107156" y="144828"/>
                </a:cubicBezTo>
                <a:cubicBezTo>
                  <a:pt x="107156" y="143991"/>
                  <a:pt x="107156" y="143154"/>
                  <a:pt x="107212" y="142317"/>
                </a:cubicBezTo>
                <a:cubicBezTo>
                  <a:pt x="107491" y="132438"/>
                  <a:pt x="115695" y="124681"/>
                  <a:pt x="125574" y="124960"/>
                </a:cubicBezTo>
                <a:cubicBezTo>
                  <a:pt x="135452" y="125239"/>
                  <a:pt x="143210" y="133443"/>
                  <a:pt x="142931" y="143321"/>
                </a:cubicBezTo>
                <a:cubicBezTo>
                  <a:pt x="142931" y="143824"/>
                  <a:pt x="142931" y="144326"/>
                  <a:pt x="142931" y="144773"/>
                </a:cubicBezTo>
                <a:cubicBezTo>
                  <a:pt x="142931" y="173292"/>
                  <a:pt x="166036" y="196397"/>
                  <a:pt x="194556" y="196397"/>
                </a:cubicBezTo>
                <a:cubicBezTo>
                  <a:pt x="208229" y="196397"/>
                  <a:pt x="221345" y="190984"/>
                  <a:pt x="231056" y="181273"/>
                </a:cubicBezTo>
                <a:lnTo>
                  <a:pt x="270737" y="141591"/>
                </a:lnTo>
                <a:cubicBezTo>
                  <a:pt x="280392" y="131936"/>
                  <a:pt x="285862" y="118765"/>
                  <a:pt x="285862" y="105091"/>
                </a:cubicBezTo>
                <a:cubicBezTo>
                  <a:pt x="285862" y="76572"/>
                  <a:pt x="262756" y="53467"/>
                  <a:pt x="234237" y="53467"/>
                </a:cubicBezTo>
                <a:close/>
                <a:moveTo>
                  <a:pt x="153591" y="96720"/>
                </a:moveTo>
                <a:cubicBezTo>
                  <a:pt x="152530" y="96273"/>
                  <a:pt x="151470" y="95659"/>
                  <a:pt x="150521" y="94990"/>
                </a:cubicBezTo>
                <a:cubicBezTo>
                  <a:pt x="143489" y="91362"/>
                  <a:pt x="135452" y="89297"/>
                  <a:pt x="127025" y="89297"/>
                </a:cubicBezTo>
                <a:cubicBezTo>
                  <a:pt x="113351" y="89297"/>
                  <a:pt x="100236" y="94710"/>
                  <a:pt x="90525" y="104422"/>
                </a:cubicBezTo>
                <a:lnTo>
                  <a:pt x="50843" y="144103"/>
                </a:lnTo>
                <a:cubicBezTo>
                  <a:pt x="41188" y="153758"/>
                  <a:pt x="35719" y="166929"/>
                  <a:pt x="35719" y="180603"/>
                </a:cubicBezTo>
                <a:cubicBezTo>
                  <a:pt x="35719" y="209122"/>
                  <a:pt x="58824" y="232228"/>
                  <a:pt x="87344" y="232228"/>
                </a:cubicBezTo>
                <a:cubicBezTo>
                  <a:pt x="96552" y="232228"/>
                  <a:pt x="105538" y="229772"/>
                  <a:pt x="113407" y="225196"/>
                </a:cubicBezTo>
                <a:cubicBezTo>
                  <a:pt x="122225" y="234125"/>
                  <a:pt x="132494" y="241604"/>
                  <a:pt x="143880" y="247241"/>
                </a:cubicBezTo>
                <a:cubicBezTo>
                  <a:pt x="128141" y="260579"/>
                  <a:pt x="108161" y="268002"/>
                  <a:pt x="87344" y="268002"/>
                </a:cubicBezTo>
                <a:cubicBezTo>
                  <a:pt x="39123" y="268002"/>
                  <a:pt x="0" y="228935"/>
                  <a:pt x="0" y="180659"/>
                </a:cubicBezTo>
                <a:cubicBezTo>
                  <a:pt x="0" y="157497"/>
                  <a:pt x="9209" y="135285"/>
                  <a:pt x="25561" y="118932"/>
                </a:cubicBezTo>
                <a:lnTo>
                  <a:pt x="65243" y="79251"/>
                </a:lnTo>
                <a:cubicBezTo>
                  <a:pt x="81595" y="62898"/>
                  <a:pt x="103808" y="53690"/>
                  <a:pt x="126969" y="53690"/>
                </a:cubicBezTo>
                <a:cubicBezTo>
                  <a:pt x="175301" y="53690"/>
                  <a:pt x="214313" y="93092"/>
                  <a:pt x="214313" y="141256"/>
                </a:cubicBezTo>
                <a:cubicBezTo>
                  <a:pt x="214313" y="141982"/>
                  <a:pt x="214313" y="142708"/>
                  <a:pt x="214313" y="143433"/>
                </a:cubicBezTo>
                <a:cubicBezTo>
                  <a:pt x="214089" y="153312"/>
                  <a:pt x="205885" y="161069"/>
                  <a:pt x="196007" y="160846"/>
                </a:cubicBezTo>
                <a:cubicBezTo>
                  <a:pt x="186128" y="160623"/>
                  <a:pt x="178371" y="152419"/>
                  <a:pt x="178594" y="142540"/>
                </a:cubicBezTo>
                <a:cubicBezTo>
                  <a:pt x="178594" y="142094"/>
                  <a:pt x="178594" y="141703"/>
                  <a:pt x="178594" y="141256"/>
                </a:cubicBezTo>
                <a:cubicBezTo>
                  <a:pt x="178594" y="122448"/>
                  <a:pt x="168548" y="105928"/>
                  <a:pt x="153591" y="9683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123951" y="5788819"/>
            <a:ext cx="600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Relazione Matematica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23951" y="6084094"/>
            <a:ext cx="601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Per vettori unitari: ||u - v||²₂ = 2(1 -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cos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(u, v))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EAFABF7-A4B0-E2EC-0995-8E752052772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4" name="Shape 0">
              <a:extLst>
                <a:ext uri="{FF2B5EF4-FFF2-40B4-BE49-F238E27FC236}">
                  <a16:creationId xmlns:a16="http://schemas.microsoft.com/office/drawing/2014/main" id="{6650A079-AC8E-53FF-951A-D4BB752E592C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2F5E4B5A-378D-0E28-1824-C71DF52BE76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38"/>
          <p:cNvSpPr/>
          <p:nvPr/>
        </p:nvSpPr>
        <p:spPr>
          <a:xfrm>
            <a:off x="371327" y="4485087"/>
            <a:ext cx="11430000" cy="2201464"/>
          </a:xfrm>
          <a:custGeom>
            <a:avLst/>
            <a:gdLst/>
            <a:ahLst/>
            <a:cxnLst/>
            <a:rect l="l" t="t" r="r" b="b"/>
            <a:pathLst>
              <a:path w="11430000" h="1819275">
                <a:moveTo>
                  <a:pt x="0" y="0"/>
                </a:moveTo>
                <a:lnTo>
                  <a:pt x="11430000" y="0"/>
                </a:lnTo>
                <a:lnTo>
                  <a:pt x="11430000" y="1819275"/>
                </a:lnTo>
                <a:lnTo>
                  <a:pt x="0" y="18192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331" y="390525"/>
            <a:ext cx="506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Pipeline di Analisi Completa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6331" y="752475"/>
            <a:ext cx="43820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Flusso operativo al variare del numero di componenti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18977" y="46613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57" y="43354"/>
                </a:moveTo>
                <a:lnTo>
                  <a:pt x="100057" y="65499"/>
                </a:lnTo>
                <a:lnTo>
                  <a:pt x="100280" y="65723"/>
                </a:lnTo>
                <a:cubicBezTo>
                  <a:pt x="103183" y="28932"/>
                  <a:pt x="133945" y="0"/>
                  <a:pt x="171495" y="0"/>
                </a:cubicBezTo>
                <a:cubicBezTo>
                  <a:pt x="180469" y="0"/>
                  <a:pt x="189086" y="1652"/>
                  <a:pt x="196989" y="4688"/>
                </a:cubicBezTo>
                <a:cubicBezTo>
                  <a:pt x="201454" y="6385"/>
                  <a:pt x="202257" y="12055"/>
                  <a:pt x="198909" y="15448"/>
                </a:cubicBezTo>
                <a:lnTo>
                  <a:pt x="159306" y="55052"/>
                </a:lnTo>
                <a:cubicBezTo>
                  <a:pt x="157966" y="56391"/>
                  <a:pt x="157207" y="58222"/>
                  <a:pt x="157207" y="60097"/>
                </a:cubicBezTo>
                <a:lnTo>
                  <a:pt x="157207" y="78581"/>
                </a:lnTo>
                <a:cubicBezTo>
                  <a:pt x="157207" y="82510"/>
                  <a:pt x="160422" y="85725"/>
                  <a:pt x="164351" y="85725"/>
                </a:cubicBezTo>
                <a:lnTo>
                  <a:pt x="182835" y="85725"/>
                </a:lnTo>
                <a:cubicBezTo>
                  <a:pt x="184711" y="85725"/>
                  <a:pt x="186541" y="84966"/>
                  <a:pt x="187881" y="83627"/>
                </a:cubicBezTo>
                <a:lnTo>
                  <a:pt x="227484" y="44023"/>
                </a:lnTo>
                <a:cubicBezTo>
                  <a:pt x="230877" y="40630"/>
                  <a:pt x="236547" y="41478"/>
                  <a:pt x="238244" y="45943"/>
                </a:cubicBezTo>
                <a:cubicBezTo>
                  <a:pt x="241280" y="53846"/>
                  <a:pt x="242932" y="62463"/>
                  <a:pt x="242932" y="71438"/>
                </a:cubicBezTo>
                <a:cubicBezTo>
                  <a:pt x="242932" y="98494"/>
                  <a:pt x="227886" y="122069"/>
                  <a:pt x="205651" y="134169"/>
                </a:cubicBezTo>
                <a:lnTo>
                  <a:pt x="242039" y="170557"/>
                </a:lnTo>
                <a:cubicBezTo>
                  <a:pt x="250388" y="178906"/>
                  <a:pt x="250388" y="192479"/>
                  <a:pt x="242039" y="200873"/>
                </a:cubicBezTo>
                <a:lnTo>
                  <a:pt x="215205" y="227707"/>
                </a:lnTo>
                <a:cubicBezTo>
                  <a:pt x="206856" y="236056"/>
                  <a:pt x="193283" y="236056"/>
                  <a:pt x="184889" y="227707"/>
                </a:cubicBezTo>
                <a:lnTo>
                  <a:pt x="128632" y="171450"/>
                </a:lnTo>
                <a:cubicBezTo>
                  <a:pt x="116398" y="159216"/>
                  <a:pt x="113630" y="141134"/>
                  <a:pt x="120372" y="126221"/>
                </a:cubicBezTo>
                <a:lnTo>
                  <a:pt x="79876" y="85725"/>
                </a:lnTo>
                <a:lnTo>
                  <a:pt x="57730" y="85725"/>
                </a:lnTo>
                <a:cubicBezTo>
                  <a:pt x="52953" y="85725"/>
                  <a:pt x="48488" y="83359"/>
                  <a:pt x="45854" y="79385"/>
                </a:cubicBezTo>
                <a:lnTo>
                  <a:pt x="10448" y="26298"/>
                </a:lnTo>
                <a:cubicBezTo>
                  <a:pt x="8573" y="23485"/>
                  <a:pt x="8930" y="19690"/>
                  <a:pt x="11341" y="17279"/>
                </a:cubicBezTo>
                <a:lnTo>
                  <a:pt x="31611" y="-2991"/>
                </a:lnTo>
                <a:cubicBezTo>
                  <a:pt x="34022" y="-5402"/>
                  <a:pt x="37773" y="-5760"/>
                  <a:pt x="40630" y="-3884"/>
                </a:cubicBezTo>
                <a:lnTo>
                  <a:pt x="93717" y="31477"/>
                </a:lnTo>
                <a:cubicBezTo>
                  <a:pt x="97691" y="34111"/>
                  <a:pt x="100057" y="38576"/>
                  <a:pt x="100057" y="43354"/>
                </a:cubicBezTo>
                <a:close/>
                <a:moveTo>
                  <a:pt x="96262" y="132427"/>
                </a:moveTo>
                <a:cubicBezTo>
                  <a:pt x="93449" y="148947"/>
                  <a:pt x="97334" y="166405"/>
                  <a:pt x="108049" y="180380"/>
                </a:cubicBezTo>
                <a:lnTo>
                  <a:pt x="65633" y="222751"/>
                </a:lnTo>
                <a:cubicBezTo>
                  <a:pt x="53087" y="235297"/>
                  <a:pt x="32727" y="235297"/>
                  <a:pt x="20181" y="222751"/>
                </a:cubicBezTo>
                <a:cubicBezTo>
                  <a:pt x="7635" y="210205"/>
                  <a:pt x="7635" y="189845"/>
                  <a:pt x="20181" y="177299"/>
                </a:cubicBezTo>
                <a:lnTo>
                  <a:pt x="80635" y="116845"/>
                </a:lnTo>
                <a:lnTo>
                  <a:pt x="96262" y="13247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001166" y="4618437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Tecnologie Utilizzate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BDA0832C-A7C6-DDE1-2295-CEDB25D13CC4}"/>
              </a:ext>
            </a:extLst>
          </p:cNvPr>
          <p:cNvGrpSpPr/>
          <p:nvPr/>
        </p:nvGrpSpPr>
        <p:grpSpPr>
          <a:xfrm>
            <a:off x="595164" y="5066111"/>
            <a:ext cx="5448300" cy="657225"/>
            <a:chOff x="561827" y="5257799"/>
            <a:chExt cx="5448300" cy="657225"/>
          </a:xfrm>
        </p:grpSpPr>
        <p:sp>
          <p:nvSpPr>
            <p:cNvPr id="43" name="Shape 41"/>
            <p:cNvSpPr/>
            <p:nvPr/>
          </p:nvSpPr>
          <p:spPr>
            <a:xfrm>
              <a:off x="561827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711846" y="5476875"/>
              <a:ext cx="166688" cy="190500"/>
            </a:xfrm>
            <a:custGeom>
              <a:avLst/>
              <a:gdLst/>
              <a:ahLst/>
              <a:cxnLst/>
              <a:rect l="l" t="t" r="r" b="b"/>
              <a:pathLst>
                <a:path w="166688" h="190500">
                  <a:moveTo>
                    <a:pt x="163637" y="74600"/>
                  </a:moveTo>
                  <a:cubicBezTo>
                    <a:pt x="160772" y="63103"/>
                    <a:pt x="155339" y="54434"/>
                    <a:pt x="143768" y="54434"/>
                  </a:cubicBezTo>
                  <a:lnTo>
                    <a:pt x="128848" y="54434"/>
                  </a:lnTo>
                  <a:lnTo>
                    <a:pt x="128848" y="72070"/>
                  </a:lnTo>
                  <a:cubicBezTo>
                    <a:pt x="128848" y="85762"/>
                    <a:pt x="117239" y="97296"/>
                    <a:pt x="103994" y="97296"/>
                  </a:cubicBezTo>
                  <a:lnTo>
                    <a:pt x="64257" y="97296"/>
                  </a:lnTo>
                  <a:cubicBezTo>
                    <a:pt x="53392" y="97296"/>
                    <a:pt x="44388" y="106598"/>
                    <a:pt x="44388" y="117500"/>
                  </a:cubicBezTo>
                  <a:lnTo>
                    <a:pt x="44388" y="155377"/>
                  </a:lnTo>
                  <a:cubicBezTo>
                    <a:pt x="44388" y="166167"/>
                    <a:pt x="53764" y="172492"/>
                    <a:pt x="64257" y="175580"/>
                  </a:cubicBezTo>
                  <a:cubicBezTo>
                    <a:pt x="76833" y="179263"/>
                    <a:pt x="88925" y="179933"/>
                    <a:pt x="103994" y="175580"/>
                  </a:cubicBezTo>
                  <a:cubicBezTo>
                    <a:pt x="114002" y="172678"/>
                    <a:pt x="123862" y="166836"/>
                    <a:pt x="123862" y="155377"/>
                  </a:cubicBezTo>
                  <a:lnTo>
                    <a:pt x="123862" y="140233"/>
                  </a:lnTo>
                  <a:lnTo>
                    <a:pt x="84162" y="140233"/>
                  </a:lnTo>
                  <a:lnTo>
                    <a:pt x="84162" y="135173"/>
                  </a:lnTo>
                  <a:lnTo>
                    <a:pt x="143768" y="135173"/>
                  </a:lnTo>
                  <a:cubicBezTo>
                    <a:pt x="155339" y="135173"/>
                    <a:pt x="159618" y="127099"/>
                    <a:pt x="163637" y="115007"/>
                  </a:cubicBezTo>
                  <a:cubicBezTo>
                    <a:pt x="167804" y="102543"/>
                    <a:pt x="167618" y="90562"/>
                    <a:pt x="163637" y="74600"/>
                  </a:cubicBezTo>
                  <a:close/>
                  <a:moveTo>
                    <a:pt x="106487" y="165460"/>
                  </a:moveTo>
                  <a:cubicBezTo>
                    <a:pt x="103655" y="165658"/>
                    <a:pt x="100949" y="164260"/>
                    <a:pt x="99472" y="161836"/>
                  </a:cubicBezTo>
                  <a:cubicBezTo>
                    <a:pt x="97996" y="159411"/>
                    <a:pt x="97996" y="156365"/>
                    <a:pt x="99472" y="153941"/>
                  </a:cubicBezTo>
                  <a:cubicBezTo>
                    <a:pt x="100949" y="151516"/>
                    <a:pt x="103655" y="150118"/>
                    <a:pt x="106487" y="150316"/>
                  </a:cubicBezTo>
                  <a:cubicBezTo>
                    <a:pt x="109318" y="150118"/>
                    <a:pt x="112024" y="151516"/>
                    <a:pt x="113501" y="153941"/>
                  </a:cubicBezTo>
                  <a:cubicBezTo>
                    <a:pt x="114977" y="156365"/>
                    <a:pt x="114977" y="159411"/>
                    <a:pt x="113501" y="161836"/>
                  </a:cubicBezTo>
                  <a:cubicBezTo>
                    <a:pt x="112024" y="164260"/>
                    <a:pt x="109318" y="165658"/>
                    <a:pt x="106487" y="165460"/>
                  </a:cubicBezTo>
                  <a:close/>
                  <a:moveTo>
                    <a:pt x="62433" y="92311"/>
                  </a:moveTo>
                  <a:lnTo>
                    <a:pt x="102171" y="92311"/>
                  </a:lnTo>
                  <a:cubicBezTo>
                    <a:pt x="113221" y="92311"/>
                    <a:pt x="122039" y="83195"/>
                    <a:pt x="122039" y="72107"/>
                  </a:cubicBezTo>
                  <a:lnTo>
                    <a:pt x="122039" y="34193"/>
                  </a:lnTo>
                  <a:cubicBezTo>
                    <a:pt x="122039" y="23403"/>
                    <a:pt x="112961" y="15329"/>
                    <a:pt x="102171" y="13506"/>
                  </a:cubicBezTo>
                  <a:cubicBezTo>
                    <a:pt x="88850" y="11311"/>
                    <a:pt x="74377" y="11423"/>
                    <a:pt x="62433" y="13543"/>
                  </a:cubicBezTo>
                  <a:cubicBezTo>
                    <a:pt x="45616" y="16520"/>
                    <a:pt x="42565" y="22733"/>
                    <a:pt x="42565" y="34230"/>
                  </a:cubicBezTo>
                  <a:lnTo>
                    <a:pt x="42565" y="49374"/>
                  </a:lnTo>
                  <a:lnTo>
                    <a:pt x="82339" y="49374"/>
                  </a:lnTo>
                  <a:lnTo>
                    <a:pt x="82339" y="54434"/>
                  </a:lnTo>
                  <a:lnTo>
                    <a:pt x="27645" y="54434"/>
                  </a:lnTo>
                  <a:cubicBezTo>
                    <a:pt x="16073" y="54434"/>
                    <a:pt x="5953" y="61392"/>
                    <a:pt x="2791" y="74600"/>
                  </a:cubicBezTo>
                  <a:cubicBezTo>
                    <a:pt x="-856" y="89743"/>
                    <a:pt x="-1005" y="99194"/>
                    <a:pt x="2791" y="115007"/>
                  </a:cubicBezTo>
                  <a:cubicBezTo>
                    <a:pt x="5618" y="126764"/>
                    <a:pt x="12353" y="135173"/>
                    <a:pt x="23924" y="135173"/>
                  </a:cubicBezTo>
                  <a:lnTo>
                    <a:pt x="37579" y="135173"/>
                  </a:lnTo>
                  <a:lnTo>
                    <a:pt x="37579" y="117016"/>
                  </a:lnTo>
                  <a:cubicBezTo>
                    <a:pt x="37579" y="103882"/>
                    <a:pt x="48927" y="92311"/>
                    <a:pt x="62433" y="92311"/>
                  </a:cubicBezTo>
                  <a:close/>
                  <a:moveTo>
                    <a:pt x="59978" y="24073"/>
                  </a:moveTo>
                  <a:cubicBezTo>
                    <a:pt x="64167" y="24073"/>
                    <a:pt x="67568" y="27474"/>
                    <a:pt x="67568" y="31663"/>
                  </a:cubicBezTo>
                  <a:cubicBezTo>
                    <a:pt x="67568" y="35852"/>
                    <a:pt x="64167" y="39253"/>
                    <a:pt x="59978" y="39253"/>
                  </a:cubicBezTo>
                  <a:cubicBezTo>
                    <a:pt x="55789" y="39253"/>
                    <a:pt x="52387" y="35852"/>
                    <a:pt x="52387" y="31663"/>
                  </a:cubicBezTo>
                  <a:cubicBezTo>
                    <a:pt x="52387" y="27474"/>
                    <a:pt x="55789" y="24073"/>
                    <a:pt x="59978" y="24073"/>
                  </a:cubicBezTo>
                  <a:close/>
                </a:path>
              </a:pathLst>
            </a:custGeom>
            <a:solidFill>
              <a:srgbClr val="F4A261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Python 3.14</a:t>
              </a:r>
            </a:p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NumPy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Pandas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Scikit-Learn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Matplotlib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22CAE426-D34F-BC8B-B53B-7442CB6A139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6" name="Shape 0">
              <a:extLst>
                <a:ext uri="{FF2B5EF4-FFF2-40B4-BE49-F238E27FC236}">
                  <a16:creationId xmlns:a16="http://schemas.microsoft.com/office/drawing/2014/main" id="{2D3C9976-FE32-0876-4564-58FD3A918A90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7" name="Text 1">
              <a:extLst>
                <a:ext uri="{FF2B5EF4-FFF2-40B4-BE49-F238E27FC236}">
                  <a16:creationId xmlns:a16="http://schemas.microsoft.com/office/drawing/2014/main" id="{1A69CA66-50A4-C016-10CF-C2D2D67662A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A962AEB1-B4DA-3644-CCCB-CB6EB0FA9F16}"/>
              </a:ext>
            </a:extLst>
          </p:cNvPr>
          <p:cNvGrpSpPr/>
          <p:nvPr/>
        </p:nvGrpSpPr>
        <p:grpSpPr>
          <a:xfrm>
            <a:off x="371327" y="1346598"/>
            <a:ext cx="11430000" cy="2931318"/>
            <a:chOff x="380852" y="1332309"/>
            <a:chExt cx="11430000" cy="2931318"/>
          </a:xfrm>
        </p:grpSpPr>
        <p:sp>
          <p:nvSpPr>
            <p:cNvPr id="6" name="Shape 4"/>
            <p:cNvSpPr/>
            <p:nvPr/>
          </p:nvSpPr>
          <p:spPr>
            <a:xfrm>
              <a:off x="380852" y="1332309"/>
              <a:ext cx="11430000" cy="2931318"/>
            </a:xfrm>
            <a:custGeom>
              <a:avLst/>
              <a:gdLst/>
              <a:ahLst/>
              <a:cxnLst/>
              <a:rect l="l" t="t" r="r" b="b"/>
              <a:pathLst>
                <a:path w="11430000" h="2743200">
                  <a:moveTo>
                    <a:pt x="0" y="0"/>
                  </a:moveTo>
                  <a:lnTo>
                    <a:pt x="11430000" y="0"/>
                  </a:lnTo>
                  <a:lnTo>
                    <a:pt x="11430000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42875" dist="9525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1039789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1244577" y="2363391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>
                  <a:moveTo>
                    <a:pt x="200025" y="91886"/>
                  </a:moveTo>
                  <a:cubicBezTo>
                    <a:pt x="193417" y="96262"/>
                    <a:pt x="185827" y="99789"/>
                    <a:pt x="177924" y="102602"/>
                  </a:cubicBezTo>
                  <a:cubicBezTo>
                    <a:pt x="156939" y="110103"/>
                    <a:pt x="129391" y="114300"/>
                    <a:pt x="100013" y="114300"/>
                  </a:cubicBezTo>
                  <a:cubicBezTo>
                    <a:pt x="70634" y="114300"/>
                    <a:pt x="43041" y="110058"/>
                    <a:pt x="22101" y="102602"/>
                  </a:cubicBezTo>
                  <a:cubicBezTo>
                    <a:pt x="14243" y="99789"/>
                    <a:pt x="6608" y="96262"/>
                    <a:pt x="0" y="91886"/>
                  </a:cubicBezTo>
                  <a:lnTo>
                    <a:pt x="0" y="128588"/>
                  </a:lnTo>
                  <a:cubicBezTo>
                    <a:pt x="0" y="148322"/>
                    <a:pt x="44782" y="164306"/>
                    <a:pt x="100013" y="164306"/>
                  </a:cubicBezTo>
                  <a:cubicBezTo>
                    <a:pt x="155243" y="164306"/>
                    <a:pt x="200025" y="148322"/>
                    <a:pt x="200025" y="128588"/>
                  </a:cubicBezTo>
                  <a:lnTo>
                    <a:pt x="200025" y="91886"/>
                  </a:lnTo>
                  <a:close/>
                  <a:moveTo>
                    <a:pt x="200025" y="57150"/>
                  </a:moveTo>
                  <a:lnTo>
                    <a:pt x="200025" y="35719"/>
                  </a:lnTo>
                  <a:cubicBezTo>
                    <a:pt x="200025" y="15984"/>
                    <a:pt x="155243" y="0"/>
                    <a:pt x="100013" y="0"/>
                  </a:cubicBezTo>
                  <a:cubicBezTo>
                    <a:pt x="44782" y="0"/>
                    <a:pt x="0" y="15984"/>
                    <a:pt x="0" y="35719"/>
                  </a:cubicBezTo>
                  <a:lnTo>
                    <a:pt x="0" y="57150"/>
                  </a:lnTo>
                  <a:cubicBezTo>
                    <a:pt x="0" y="76885"/>
                    <a:pt x="44782" y="92869"/>
                    <a:pt x="100013" y="92869"/>
                  </a:cubicBezTo>
                  <a:cubicBezTo>
                    <a:pt x="155243" y="92869"/>
                    <a:pt x="200025" y="76885"/>
                    <a:pt x="200025" y="57150"/>
                  </a:cubicBezTo>
                  <a:close/>
                  <a:moveTo>
                    <a:pt x="177924" y="174040"/>
                  </a:moveTo>
                  <a:cubicBezTo>
                    <a:pt x="156984" y="181496"/>
                    <a:pt x="129436" y="185738"/>
                    <a:pt x="100013" y="185738"/>
                  </a:cubicBezTo>
                  <a:cubicBezTo>
                    <a:pt x="70589" y="185738"/>
                    <a:pt x="43041" y="181496"/>
                    <a:pt x="22101" y="174040"/>
                  </a:cubicBezTo>
                  <a:cubicBezTo>
                    <a:pt x="14243" y="171227"/>
                    <a:pt x="6608" y="167700"/>
                    <a:pt x="0" y="163324"/>
                  </a:cubicBezTo>
                  <a:lnTo>
                    <a:pt x="0" y="192881"/>
                  </a:lnTo>
                  <a:cubicBezTo>
                    <a:pt x="0" y="212616"/>
                    <a:pt x="44782" y="228600"/>
                    <a:pt x="100013" y="228600"/>
                  </a:cubicBezTo>
                  <a:cubicBezTo>
                    <a:pt x="155243" y="228600"/>
                    <a:pt x="200025" y="212616"/>
                    <a:pt x="200025" y="192881"/>
                  </a:cubicBezTo>
                  <a:lnTo>
                    <a:pt x="200025" y="163324"/>
                  </a:lnTo>
                  <a:cubicBezTo>
                    <a:pt x="193417" y="167700"/>
                    <a:pt x="185827" y="171227"/>
                    <a:pt x="177924" y="174040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866627" y="2906316"/>
              <a:ext cx="955923" cy="1428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1. Dataset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150369" y="3068241"/>
              <a:ext cx="3905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LFW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2180706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3016822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3178747" y="2363391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185693" y="93985"/>
                  </a:moveTo>
                  <a:cubicBezTo>
                    <a:pt x="191140" y="92512"/>
                    <a:pt x="196855" y="95101"/>
                    <a:pt x="199311" y="100146"/>
                  </a:cubicBezTo>
                  <a:lnTo>
                    <a:pt x="207615" y="116934"/>
                  </a:lnTo>
                  <a:cubicBezTo>
                    <a:pt x="212214" y="117559"/>
                    <a:pt x="216724" y="118809"/>
                    <a:pt x="220965" y="120551"/>
                  </a:cubicBezTo>
                  <a:lnTo>
                    <a:pt x="236592" y="110148"/>
                  </a:lnTo>
                  <a:cubicBezTo>
                    <a:pt x="241280" y="107022"/>
                    <a:pt x="247486" y="107647"/>
                    <a:pt x="251460" y="111621"/>
                  </a:cubicBezTo>
                  <a:lnTo>
                    <a:pt x="260033" y="120194"/>
                  </a:lnTo>
                  <a:cubicBezTo>
                    <a:pt x="264006" y="124167"/>
                    <a:pt x="264631" y="130418"/>
                    <a:pt x="261506" y="135062"/>
                  </a:cubicBezTo>
                  <a:lnTo>
                    <a:pt x="251103" y="150644"/>
                  </a:lnTo>
                  <a:cubicBezTo>
                    <a:pt x="251951" y="152742"/>
                    <a:pt x="252710" y="154930"/>
                    <a:pt x="253335" y="157207"/>
                  </a:cubicBezTo>
                  <a:cubicBezTo>
                    <a:pt x="253960" y="159484"/>
                    <a:pt x="254362" y="161717"/>
                    <a:pt x="254675" y="163994"/>
                  </a:cubicBezTo>
                  <a:lnTo>
                    <a:pt x="271507" y="172298"/>
                  </a:lnTo>
                  <a:cubicBezTo>
                    <a:pt x="276552" y="174799"/>
                    <a:pt x="279142" y="180514"/>
                    <a:pt x="277669" y="185916"/>
                  </a:cubicBezTo>
                  <a:lnTo>
                    <a:pt x="274543" y="197614"/>
                  </a:lnTo>
                  <a:cubicBezTo>
                    <a:pt x="273070" y="203016"/>
                    <a:pt x="268025" y="206678"/>
                    <a:pt x="262399" y="206320"/>
                  </a:cubicBezTo>
                  <a:lnTo>
                    <a:pt x="243647" y="205115"/>
                  </a:lnTo>
                  <a:cubicBezTo>
                    <a:pt x="240834" y="208731"/>
                    <a:pt x="237574" y="212080"/>
                    <a:pt x="233869" y="214938"/>
                  </a:cubicBezTo>
                  <a:lnTo>
                    <a:pt x="235074" y="233645"/>
                  </a:lnTo>
                  <a:cubicBezTo>
                    <a:pt x="235431" y="239271"/>
                    <a:pt x="231770" y="244361"/>
                    <a:pt x="226368" y="245790"/>
                  </a:cubicBezTo>
                  <a:lnTo>
                    <a:pt x="214670" y="248915"/>
                  </a:lnTo>
                  <a:cubicBezTo>
                    <a:pt x="209223" y="250388"/>
                    <a:pt x="203552" y="247799"/>
                    <a:pt x="201052" y="242754"/>
                  </a:cubicBezTo>
                  <a:lnTo>
                    <a:pt x="192747" y="225966"/>
                  </a:lnTo>
                  <a:cubicBezTo>
                    <a:pt x="188149" y="225341"/>
                    <a:pt x="183639" y="224091"/>
                    <a:pt x="179397" y="222349"/>
                  </a:cubicBezTo>
                  <a:lnTo>
                    <a:pt x="163770" y="232752"/>
                  </a:lnTo>
                  <a:cubicBezTo>
                    <a:pt x="159082" y="235878"/>
                    <a:pt x="152876" y="235253"/>
                    <a:pt x="148903" y="231279"/>
                  </a:cubicBezTo>
                  <a:lnTo>
                    <a:pt x="140330" y="222706"/>
                  </a:lnTo>
                  <a:cubicBezTo>
                    <a:pt x="136356" y="218733"/>
                    <a:pt x="135731" y="212527"/>
                    <a:pt x="138857" y="207838"/>
                  </a:cubicBezTo>
                  <a:lnTo>
                    <a:pt x="149260" y="192212"/>
                  </a:lnTo>
                  <a:cubicBezTo>
                    <a:pt x="148411" y="190113"/>
                    <a:pt x="147652" y="187925"/>
                    <a:pt x="147027" y="185648"/>
                  </a:cubicBezTo>
                  <a:cubicBezTo>
                    <a:pt x="146402" y="183371"/>
                    <a:pt x="146000" y="181094"/>
                    <a:pt x="145688" y="178862"/>
                  </a:cubicBezTo>
                  <a:lnTo>
                    <a:pt x="128855" y="170557"/>
                  </a:lnTo>
                  <a:cubicBezTo>
                    <a:pt x="123810" y="168057"/>
                    <a:pt x="121265" y="162342"/>
                    <a:pt x="122694" y="156939"/>
                  </a:cubicBezTo>
                  <a:lnTo>
                    <a:pt x="125819" y="145241"/>
                  </a:lnTo>
                  <a:cubicBezTo>
                    <a:pt x="127293" y="139839"/>
                    <a:pt x="132338" y="136178"/>
                    <a:pt x="137964" y="136535"/>
                  </a:cubicBezTo>
                  <a:lnTo>
                    <a:pt x="156671" y="137740"/>
                  </a:lnTo>
                  <a:cubicBezTo>
                    <a:pt x="159484" y="134124"/>
                    <a:pt x="162744" y="130775"/>
                    <a:pt x="166449" y="127918"/>
                  </a:cubicBezTo>
                  <a:lnTo>
                    <a:pt x="165244" y="109255"/>
                  </a:lnTo>
                  <a:cubicBezTo>
                    <a:pt x="164887" y="103629"/>
                    <a:pt x="168548" y="98539"/>
                    <a:pt x="173950" y="97110"/>
                  </a:cubicBezTo>
                  <a:lnTo>
                    <a:pt x="185648" y="93985"/>
                  </a:lnTo>
                  <a:close/>
                  <a:moveTo>
                    <a:pt x="200204" y="151805"/>
                  </a:moveTo>
                  <a:cubicBezTo>
                    <a:pt x="189361" y="151817"/>
                    <a:pt x="180568" y="160630"/>
                    <a:pt x="180581" y="171472"/>
                  </a:cubicBezTo>
                  <a:cubicBezTo>
                    <a:pt x="180593" y="182315"/>
                    <a:pt x="189406" y="191108"/>
                    <a:pt x="200248" y="191095"/>
                  </a:cubicBezTo>
                  <a:cubicBezTo>
                    <a:pt x="211091" y="191083"/>
                    <a:pt x="219884" y="182270"/>
                    <a:pt x="219871" y="171428"/>
                  </a:cubicBezTo>
                  <a:cubicBezTo>
                    <a:pt x="219859" y="160585"/>
                    <a:pt x="211046" y="151792"/>
                    <a:pt x="200204" y="151805"/>
                  </a:cubicBezTo>
                  <a:close/>
                  <a:moveTo>
                    <a:pt x="100414" y="-20315"/>
                  </a:moveTo>
                  <a:lnTo>
                    <a:pt x="112112" y="-17190"/>
                  </a:lnTo>
                  <a:cubicBezTo>
                    <a:pt x="117515" y="-15716"/>
                    <a:pt x="121176" y="-10626"/>
                    <a:pt x="120819" y="-5045"/>
                  </a:cubicBezTo>
                  <a:lnTo>
                    <a:pt x="119613" y="13618"/>
                  </a:lnTo>
                  <a:cubicBezTo>
                    <a:pt x="123319" y="16475"/>
                    <a:pt x="126578" y="19779"/>
                    <a:pt x="129391" y="23440"/>
                  </a:cubicBezTo>
                  <a:lnTo>
                    <a:pt x="148144" y="22235"/>
                  </a:lnTo>
                  <a:cubicBezTo>
                    <a:pt x="153725" y="21878"/>
                    <a:pt x="158814" y="25539"/>
                    <a:pt x="160288" y="30941"/>
                  </a:cubicBezTo>
                  <a:lnTo>
                    <a:pt x="163413" y="42639"/>
                  </a:lnTo>
                  <a:cubicBezTo>
                    <a:pt x="164842" y="48042"/>
                    <a:pt x="162297" y="53757"/>
                    <a:pt x="157252" y="56257"/>
                  </a:cubicBezTo>
                  <a:lnTo>
                    <a:pt x="140419" y="64562"/>
                  </a:lnTo>
                  <a:cubicBezTo>
                    <a:pt x="140107" y="66839"/>
                    <a:pt x="139660" y="69116"/>
                    <a:pt x="139080" y="71348"/>
                  </a:cubicBezTo>
                  <a:cubicBezTo>
                    <a:pt x="138499" y="73581"/>
                    <a:pt x="137696" y="75813"/>
                    <a:pt x="136847" y="77912"/>
                  </a:cubicBezTo>
                  <a:lnTo>
                    <a:pt x="147251" y="93538"/>
                  </a:lnTo>
                  <a:cubicBezTo>
                    <a:pt x="150376" y="98227"/>
                    <a:pt x="149751" y="104433"/>
                    <a:pt x="145777" y="108406"/>
                  </a:cubicBezTo>
                  <a:lnTo>
                    <a:pt x="137205" y="116979"/>
                  </a:lnTo>
                  <a:cubicBezTo>
                    <a:pt x="133231" y="120953"/>
                    <a:pt x="127025" y="121578"/>
                    <a:pt x="122337" y="118452"/>
                  </a:cubicBezTo>
                  <a:lnTo>
                    <a:pt x="106710" y="108049"/>
                  </a:lnTo>
                  <a:cubicBezTo>
                    <a:pt x="102468" y="109791"/>
                    <a:pt x="97959" y="111041"/>
                    <a:pt x="93360" y="111666"/>
                  </a:cubicBezTo>
                  <a:lnTo>
                    <a:pt x="85055" y="128454"/>
                  </a:lnTo>
                  <a:cubicBezTo>
                    <a:pt x="82555" y="133499"/>
                    <a:pt x="76840" y="136044"/>
                    <a:pt x="71438" y="134615"/>
                  </a:cubicBezTo>
                  <a:lnTo>
                    <a:pt x="59740" y="131490"/>
                  </a:lnTo>
                  <a:cubicBezTo>
                    <a:pt x="54293" y="130016"/>
                    <a:pt x="50676" y="124926"/>
                    <a:pt x="51033" y="119345"/>
                  </a:cubicBezTo>
                  <a:lnTo>
                    <a:pt x="52239" y="100638"/>
                  </a:lnTo>
                  <a:cubicBezTo>
                    <a:pt x="48533" y="97780"/>
                    <a:pt x="45274" y="94476"/>
                    <a:pt x="42461" y="90815"/>
                  </a:cubicBezTo>
                  <a:lnTo>
                    <a:pt x="23708" y="92020"/>
                  </a:lnTo>
                  <a:cubicBezTo>
                    <a:pt x="18127" y="92378"/>
                    <a:pt x="13037" y="88716"/>
                    <a:pt x="11564" y="83314"/>
                  </a:cubicBezTo>
                  <a:lnTo>
                    <a:pt x="8439" y="71616"/>
                  </a:lnTo>
                  <a:cubicBezTo>
                    <a:pt x="7010" y="66214"/>
                    <a:pt x="9555" y="60499"/>
                    <a:pt x="14600" y="57998"/>
                  </a:cubicBezTo>
                  <a:lnTo>
                    <a:pt x="31433" y="49694"/>
                  </a:lnTo>
                  <a:cubicBezTo>
                    <a:pt x="31745" y="47417"/>
                    <a:pt x="32192" y="45184"/>
                    <a:pt x="32772" y="42907"/>
                  </a:cubicBezTo>
                  <a:cubicBezTo>
                    <a:pt x="33397" y="40630"/>
                    <a:pt x="34111" y="38442"/>
                    <a:pt x="35004" y="36344"/>
                  </a:cubicBezTo>
                  <a:lnTo>
                    <a:pt x="24601" y="20762"/>
                  </a:lnTo>
                  <a:cubicBezTo>
                    <a:pt x="21476" y="16073"/>
                    <a:pt x="22101" y="9867"/>
                    <a:pt x="26075" y="5894"/>
                  </a:cubicBezTo>
                  <a:lnTo>
                    <a:pt x="34647" y="-2679"/>
                  </a:lnTo>
                  <a:cubicBezTo>
                    <a:pt x="38621" y="-6653"/>
                    <a:pt x="44827" y="-7278"/>
                    <a:pt x="49515" y="-4152"/>
                  </a:cubicBezTo>
                  <a:lnTo>
                    <a:pt x="65142" y="6251"/>
                  </a:lnTo>
                  <a:cubicBezTo>
                    <a:pt x="69384" y="4509"/>
                    <a:pt x="73893" y="3259"/>
                    <a:pt x="78492" y="2634"/>
                  </a:cubicBezTo>
                  <a:lnTo>
                    <a:pt x="86797" y="-14154"/>
                  </a:lnTo>
                  <a:cubicBezTo>
                    <a:pt x="89297" y="-19199"/>
                    <a:pt x="94967" y="-21744"/>
                    <a:pt x="100414" y="-20315"/>
                  </a:cubicBezTo>
                  <a:close/>
                  <a:moveTo>
                    <a:pt x="85904" y="37505"/>
                  </a:moveTo>
                  <a:cubicBezTo>
                    <a:pt x="75061" y="37505"/>
                    <a:pt x="66258" y="46307"/>
                    <a:pt x="66258" y="57150"/>
                  </a:cubicBezTo>
                  <a:cubicBezTo>
                    <a:pt x="66258" y="67993"/>
                    <a:pt x="75061" y="76795"/>
                    <a:pt x="85904" y="76795"/>
                  </a:cubicBezTo>
                  <a:cubicBezTo>
                    <a:pt x="96746" y="76795"/>
                    <a:pt x="105549" y="67993"/>
                    <a:pt x="105549" y="57150"/>
                  </a:cubicBezTo>
                  <a:cubicBezTo>
                    <a:pt x="105549" y="46307"/>
                    <a:pt x="96746" y="37505"/>
                    <a:pt x="85904" y="37505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2664471" y="2839641"/>
              <a:ext cx="1374428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2. </a:t>
              </a:r>
              <a:r>
                <a:rPr lang="it-IT" sz="1200" b="1" noProof="0" dirty="0" err="1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Preprocessing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2615487" y="3091374"/>
              <a:ext cx="150182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Standardizzazione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4157739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4730280" y="158710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4912616" y="178713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03597" y="100013"/>
                  </a:moveTo>
                  <a:lnTo>
                    <a:pt x="139303" y="100013"/>
                  </a:lnTo>
                  <a:cubicBezTo>
                    <a:pt x="133365" y="100013"/>
                    <a:pt x="128588" y="95235"/>
                    <a:pt x="128588" y="89297"/>
                  </a:cubicBezTo>
                  <a:lnTo>
                    <a:pt x="128588" y="25003"/>
                  </a:lnTo>
                  <a:cubicBezTo>
                    <a:pt x="128588" y="20672"/>
                    <a:pt x="131177" y="16743"/>
                    <a:pt x="135195" y="15091"/>
                  </a:cubicBezTo>
                  <a:cubicBezTo>
                    <a:pt x="139214" y="13439"/>
                    <a:pt x="143813" y="14377"/>
                    <a:pt x="146893" y="17413"/>
                  </a:cubicBezTo>
                  <a:lnTo>
                    <a:pt x="164753" y="35272"/>
                  </a:lnTo>
                  <a:lnTo>
                    <a:pt x="197525" y="2500"/>
                  </a:lnTo>
                  <a:cubicBezTo>
                    <a:pt x="199132" y="893"/>
                    <a:pt x="201320" y="0"/>
                    <a:pt x="203597" y="0"/>
                  </a:cubicBezTo>
                  <a:cubicBezTo>
                    <a:pt x="205874" y="0"/>
                    <a:pt x="208062" y="893"/>
                    <a:pt x="209714" y="2545"/>
                  </a:cubicBezTo>
                  <a:lnTo>
                    <a:pt x="226100" y="18931"/>
                  </a:lnTo>
                  <a:cubicBezTo>
                    <a:pt x="227707" y="20538"/>
                    <a:pt x="228600" y="22726"/>
                    <a:pt x="228600" y="25003"/>
                  </a:cubicBezTo>
                  <a:cubicBezTo>
                    <a:pt x="228600" y="27280"/>
                    <a:pt x="227707" y="29468"/>
                    <a:pt x="226055" y="31120"/>
                  </a:cubicBezTo>
                  <a:lnTo>
                    <a:pt x="193328" y="63847"/>
                  </a:lnTo>
                  <a:lnTo>
                    <a:pt x="211187" y="81707"/>
                  </a:lnTo>
                  <a:cubicBezTo>
                    <a:pt x="214268" y="84787"/>
                    <a:pt x="215161" y="89386"/>
                    <a:pt x="213509" y="93405"/>
                  </a:cubicBezTo>
                  <a:cubicBezTo>
                    <a:pt x="211857" y="97423"/>
                    <a:pt x="207928" y="100013"/>
                    <a:pt x="203597" y="100013"/>
                  </a:cubicBezTo>
                  <a:close/>
                  <a:moveTo>
                    <a:pt x="203597" y="128588"/>
                  </a:moveTo>
                  <a:cubicBezTo>
                    <a:pt x="207928" y="128588"/>
                    <a:pt x="211857" y="131177"/>
                    <a:pt x="213509" y="135195"/>
                  </a:cubicBezTo>
                  <a:cubicBezTo>
                    <a:pt x="215161" y="139214"/>
                    <a:pt x="214268" y="143813"/>
                    <a:pt x="211187" y="146893"/>
                  </a:cubicBezTo>
                  <a:lnTo>
                    <a:pt x="193328" y="164753"/>
                  </a:lnTo>
                  <a:lnTo>
                    <a:pt x="226100" y="197525"/>
                  </a:lnTo>
                  <a:cubicBezTo>
                    <a:pt x="227707" y="199132"/>
                    <a:pt x="228645" y="201320"/>
                    <a:pt x="228645" y="203642"/>
                  </a:cubicBezTo>
                  <a:cubicBezTo>
                    <a:pt x="228645" y="205963"/>
                    <a:pt x="227752" y="208106"/>
                    <a:pt x="226100" y="209758"/>
                  </a:cubicBezTo>
                  <a:lnTo>
                    <a:pt x="209714" y="226144"/>
                  </a:lnTo>
                  <a:cubicBezTo>
                    <a:pt x="208062" y="227707"/>
                    <a:pt x="205874" y="228600"/>
                    <a:pt x="203597" y="228600"/>
                  </a:cubicBezTo>
                  <a:cubicBezTo>
                    <a:pt x="201320" y="228600"/>
                    <a:pt x="199132" y="227707"/>
                    <a:pt x="197480" y="226055"/>
                  </a:cubicBezTo>
                  <a:lnTo>
                    <a:pt x="164753" y="193328"/>
                  </a:lnTo>
                  <a:lnTo>
                    <a:pt x="146893" y="211187"/>
                  </a:lnTo>
                  <a:cubicBezTo>
                    <a:pt x="143813" y="214268"/>
                    <a:pt x="139214" y="215161"/>
                    <a:pt x="135195" y="213509"/>
                  </a:cubicBezTo>
                  <a:cubicBezTo>
                    <a:pt x="131177" y="211857"/>
                    <a:pt x="128588" y="207928"/>
                    <a:pt x="128588" y="203597"/>
                  </a:cubicBezTo>
                  <a:lnTo>
                    <a:pt x="128588" y="139303"/>
                  </a:lnTo>
                  <a:cubicBezTo>
                    <a:pt x="128588" y="133365"/>
                    <a:pt x="133365" y="128588"/>
                    <a:pt x="139303" y="128588"/>
                  </a:cubicBezTo>
                  <a:lnTo>
                    <a:pt x="203597" y="128588"/>
                  </a:lnTo>
                  <a:close/>
                  <a:moveTo>
                    <a:pt x="89297" y="128588"/>
                  </a:moveTo>
                  <a:cubicBezTo>
                    <a:pt x="95235" y="128588"/>
                    <a:pt x="100013" y="133365"/>
                    <a:pt x="100013" y="139303"/>
                  </a:cubicBezTo>
                  <a:lnTo>
                    <a:pt x="100013" y="203597"/>
                  </a:lnTo>
                  <a:cubicBezTo>
                    <a:pt x="100013" y="207928"/>
                    <a:pt x="97423" y="211857"/>
                    <a:pt x="93405" y="213509"/>
                  </a:cubicBezTo>
                  <a:cubicBezTo>
                    <a:pt x="89386" y="215161"/>
                    <a:pt x="84787" y="214268"/>
                    <a:pt x="81707" y="211187"/>
                  </a:cubicBezTo>
                  <a:lnTo>
                    <a:pt x="63847" y="193328"/>
                  </a:lnTo>
                  <a:lnTo>
                    <a:pt x="31075" y="226100"/>
                  </a:lnTo>
                  <a:cubicBezTo>
                    <a:pt x="29468" y="227707"/>
                    <a:pt x="27280" y="228600"/>
                    <a:pt x="25003" y="228600"/>
                  </a:cubicBezTo>
                  <a:cubicBezTo>
                    <a:pt x="22726" y="228600"/>
                    <a:pt x="20538" y="227707"/>
                    <a:pt x="18886" y="226055"/>
                  </a:cubicBezTo>
                  <a:lnTo>
                    <a:pt x="2545" y="209714"/>
                  </a:lnTo>
                  <a:cubicBezTo>
                    <a:pt x="893" y="208062"/>
                    <a:pt x="0" y="205874"/>
                    <a:pt x="0" y="203597"/>
                  </a:cubicBezTo>
                  <a:cubicBezTo>
                    <a:pt x="0" y="201320"/>
                    <a:pt x="893" y="199132"/>
                    <a:pt x="2545" y="197480"/>
                  </a:cubicBezTo>
                  <a:lnTo>
                    <a:pt x="35272" y="164753"/>
                  </a:lnTo>
                  <a:lnTo>
                    <a:pt x="17413" y="146893"/>
                  </a:lnTo>
                  <a:cubicBezTo>
                    <a:pt x="14332" y="143813"/>
                    <a:pt x="13439" y="139214"/>
                    <a:pt x="15091" y="135195"/>
                  </a:cubicBezTo>
                  <a:cubicBezTo>
                    <a:pt x="16743" y="131177"/>
                    <a:pt x="20672" y="128588"/>
                    <a:pt x="25003" y="128588"/>
                  </a:cubicBezTo>
                  <a:lnTo>
                    <a:pt x="89297" y="128588"/>
                  </a:lnTo>
                  <a:close/>
                  <a:moveTo>
                    <a:pt x="25003" y="100013"/>
                  </a:moveTo>
                  <a:cubicBezTo>
                    <a:pt x="20672" y="100013"/>
                    <a:pt x="16743" y="97423"/>
                    <a:pt x="15091" y="93405"/>
                  </a:cubicBezTo>
                  <a:cubicBezTo>
                    <a:pt x="13439" y="89386"/>
                    <a:pt x="14377" y="84787"/>
                    <a:pt x="17413" y="81707"/>
                  </a:cubicBezTo>
                  <a:lnTo>
                    <a:pt x="35272" y="63847"/>
                  </a:lnTo>
                  <a:lnTo>
                    <a:pt x="2545" y="31120"/>
                  </a:lnTo>
                  <a:cubicBezTo>
                    <a:pt x="893" y="29468"/>
                    <a:pt x="0" y="27280"/>
                    <a:pt x="0" y="25003"/>
                  </a:cubicBezTo>
                  <a:cubicBezTo>
                    <a:pt x="0" y="22726"/>
                    <a:pt x="893" y="20538"/>
                    <a:pt x="2545" y="18886"/>
                  </a:cubicBezTo>
                  <a:lnTo>
                    <a:pt x="18886" y="2545"/>
                  </a:lnTo>
                  <a:cubicBezTo>
                    <a:pt x="20538" y="893"/>
                    <a:pt x="22726" y="0"/>
                    <a:pt x="25003" y="0"/>
                  </a:cubicBezTo>
                  <a:cubicBezTo>
                    <a:pt x="27280" y="0"/>
                    <a:pt x="29468" y="893"/>
                    <a:pt x="31120" y="2545"/>
                  </a:cubicBezTo>
                  <a:lnTo>
                    <a:pt x="63847" y="35272"/>
                  </a:lnTo>
                  <a:lnTo>
                    <a:pt x="81707" y="17413"/>
                  </a:lnTo>
                  <a:cubicBezTo>
                    <a:pt x="84787" y="14332"/>
                    <a:pt x="89386" y="13439"/>
                    <a:pt x="93405" y="15091"/>
                  </a:cubicBezTo>
                  <a:cubicBezTo>
                    <a:pt x="97423" y="16743"/>
                    <a:pt x="100013" y="20672"/>
                    <a:pt x="100013" y="25003"/>
                  </a:cubicBezTo>
                  <a:lnTo>
                    <a:pt x="100013" y="89297"/>
                  </a:lnTo>
                  <a:cubicBezTo>
                    <a:pt x="100013" y="95235"/>
                    <a:pt x="95235" y="100013"/>
                    <a:pt x="89297" y="100013"/>
                  </a:cubicBezTo>
                  <a:lnTo>
                    <a:pt x="25003" y="100013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4730280" y="2849167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4920780" y="30396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53578" y="25003"/>
                  </a:moveTo>
                  <a:cubicBezTo>
                    <a:pt x="53578" y="11207"/>
                    <a:pt x="64785" y="0"/>
                    <a:pt x="78581" y="0"/>
                  </a:cubicBezTo>
                  <a:lnTo>
                    <a:pt x="89297" y="0"/>
                  </a:lnTo>
                  <a:cubicBezTo>
                    <a:pt x="97200" y="0"/>
                    <a:pt x="103584" y="6385"/>
                    <a:pt x="103584" y="14288"/>
                  </a:cubicBezTo>
                  <a:lnTo>
                    <a:pt x="103584" y="214313"/>
                  </a:lnTo>
                  <a:cubicBezTo>
                    <a:pt x="103584" y="222215"/>
                    <a:pt x="97200" y="228600"/>
                    <a:pt x="89297" y="228600"/>
                  </a:cubicBezTo>
                  <a:lnTo>
                    <a:pt x="75009" y="228600"/>
                  </a:lnTo>
                  <a:cubicBezTo>
                    <a:pt x="61704" y="228600"/>
                    <a:pt x="50497" y="219492"/>
                    <a:pt x="47327" y="207169"/>
                  </a:cubicBezTo>
                  <a:cubicBezTo>
                    <a:pt x="47015" y="207169"/>
                    <a:pt x="46747" y="207169"/>
                    <a:pt x="46434" y="207169"/>
                  </a:cubicBezTo>
                  <a:cubicBezTo>
                    <a:pt x="26700" y="207169"/>
                    <a:pt x="10716" y="191185"/>
                    <a:pt x="10716" y="171450"/>
                  </a:cubicBezTo>
                  <a:cubicBezTo>
                    <a:pt x="10716" y="163413"/>
                    <a:pt x="13395" y="156002"/>
                    <a:pt x="17859" y="150019"/>
                  </a:cubicBezTo>
                  <a:cubicBezTo>
                    <a:pt x="9198" y="143500"/>
                    <a:pt x="3572" y="133142"/>
                    <a:pt x="3572" y="121444"/>
                  </a:cubicBezTo>
                  <a:cubicBezTo>
                    <a:pt x="3572" y="107647"/>
                    <a:pt x="11430" y="95637"/>
                    <a:pt x="22860" y="89699"/>
                  </a:cubicBezTo>
                  <a:cubicBezTo>
                    <a:pt x="19690" y="84341"/>
                    <a:pt x="17859" y="78090"/>
                    <a:pt x="17859" y="71438"/>
                  </a:cubicBezTo>
                  <a:cubicBezTo>
                    <a:pt x="17859" y="51703"/>
                    <a:pt x="33844" y="35719"/>
                    <a:pt x="53578" y="35719"/>
                  </a:cubicBezTo>
                  <a:lnTo>
                    <a:pt x="53578" y="25003"/>
                  </a:lnTo>
                  <a:close/>
                  <a:moveTo>
                    <a:pt x="175022" y="25003"/>
                  </a:moveTo>
                  <a:lnTo>
                    <a:pt x="175022" y="35719"/>
                  </a:lnTo>
                  <a:cubicBezTo>
                    <a:pt x="194756" y="35719"/>
                    <a:pt x="210741" y="51703"/>
                    <a:pt x="210741" y="71438"/>
                  </a:cubicBezTo>
                  <a:cubicBezTo>
                    <a:pt x="210741" y="78135"/>
                    <a:pt x="208910" y="84386"/>
                    <a:pt x="205740" y="89699"/>
                  </a:cubicBezTo>
                  <a:cubicBezTo>
                    <a:pt x="217215" y="95637"/>
                    <a:pt x="225028" y="107603"/>
                    <a:pt x="225028" y="121444"/>
                  </a:cubicBezTo>
                  <a:cubicBezTo>
                    <a:pt x="225028" y="133142"/>
                    <a:pt x="219402" y="143500"/>
                    <a:pt x="210741" y="150019"/>
                  </a:cubicBezTo>
                  <a:cubicBezTo>
                    <a:pt x="215205" y="156002"/>
                    <a:pt x="217884" y="163413"/>
                    <a:pt x="217884" y="171450"/>
                  </a:cubicBezTo>
                  <a:cubicBezTo>
                    <a:pt x="217884" y="191185"/>
                    <a:pt x="201900" y="207169"/>
                    <a:pt x="182166" y="207169"/>
                  </a:cubicBezTo>
                  <a:cubicBezTo>
                    <a:pt x="181853" y="207169"/>
                    <a:pt x="181585" y="207169"/>
                    <a:pt x="181273" y="207169"/>
                  </a:cubicBezTo>
                  <a:cubicBezTo>
                    <a:pt x="178103" y="219492"/>
                    <a:pt x="166896" y="228600"/>
                    <a:pt x="153591" y="228600"/>
                  </a:cubicBezTo>
                  <a:lnTo>
                    <a:pt x="139303" y="228600"/>
                  </a:lnTo>
                  <a:cubicBezTo>
                    <a:pt x="131400" y="228600"/>
                    <a:pt x="125016" y="222215"/>
                    <a:pt x="125016" y="214313"/>
                  </a:cubicBezTo>
                  <a:lnTo>
                    <a:pt x="125016" y="14288"/>
                  </a:lnTo>
                  <a:cubicBezTo>
                    <a:pt x="125016" y="6385"/>
                    <a:pt x="131400" y="0"/>
                    <a:pt x="139303" y="0"/>
                  </a:cubicBezTo>
                  <a:lnTo>
                    <a:pt x="150019" y="0"/>
                  </a:lnTo>
                  <a:cubicBezTo>
                    <a:pt x="163815" y="0"/>
                    <a:pt x="175022" y="11207"/>
                    <a:pt x="175022" y="2500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5636197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43739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6634239" y="237971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35719"/>
                  </a:moveTo>
                  <a:cubicBezTo>
                    <a:pt x="0" y="23887"/>
                    <a:pt x="9599" y="14288"/>
                    <a:pt x="21431" y="14288"/>
                  </a:cubicBezTo>
                  <a:lnTo>
                    <a:pt x="64294" y="14288"/>
                  </a:lnTo>
                  <a:cubicBezTo>
                    <a:pt x="76126" y="14288"/>
                    <a:pt x="85725" y="23887"/>
                    <a:pt x="85725" y="35719"/>
                  </a:cubicBezTo>
                  <a:lnTo>
                    <a:pt x="85725" y="42863"/>
                  </a:lnTo>
                  <a:lnTo>
                    <a:pt x="142875" y="42863"/>
                  </a:lnTo>
                  <a:lnTo>
                    <a:pt x="142875" y="35719"/>
                  </a:lnTo>
                  <a:cubicBezTo>
                    <a:pt x="142875" y="23887"/>
                    <a:pt x="152474" y="14288"/>
                    <a:pt x="164306" y="14288"/>
                  </a:cubicBezTo>
                  <a:lnTo>
                    <a:pt x="207169" y="14288"/>
                  </a:lnTo>
                  <a:cubicBezTo>
                    <a:pt x="219001" y="14288"/>
                    <a:pt x="228600" y="23887"/>
                    <a:pt x="228600" y="35719"/>
                  </a:cubicBezTo>
                  <a:lnTo>
                    <a:pt x="228600" y="78581"/>
                  </a:lnTo>
                  <a:cubicBezTo>
                    <a:pt x="228600" y="90413"/>
                    <a:pt x="219001" y="100013"/>
                    <a:pt x="207169" y="100013"/>
                  </a:cubicBezTo>
                  <a:lnTo>
                    <a:pt x="164306" y="100013"/>
                  </a:lnTo>
                  <a:cubicBezTo>
                    <a:pt x="152474" y="100013"/>
                    <a:pt x="142875" y="90413"/>
                    <a:pt x="142875" y="78581"/>
                  </a:cubicBezTo>
                  <a:lnTo>
                    <a:pt x="142875" y="71438"/>
                  </a:lnTo>
                  <a:lnTo>
                    <a:pt x="85725" y="71438"/>
                  </a:lnTo>
                  <a:lnTo>
                    <a:pt x="85725" y="78581"/>
                  </a:lnTo>
                  <a:cubicBezTo>
                    <a:pt x="85725" y="81841"/>
                    <a:pt x="84966" y="84966"/>
                    <a:pt x="83671" y="87734"/>
                  </a:cubicBezTo>
                  <a:lnTo>
                    <a:pt x="114300" y="128588"/>
                  </a:lnTo>
                  <a:lnTo>
                    <a:pt x="150019" y="128588"/>
                  </a:lnTo>
                  <a:cubicBezTo>
                    <a:pt x="161851" y="128588"/>
                    <a:pt x="171450" y="138187"/>
                    <a:pt x="171450" y="150019"/>
                  </a:cubicBezTo>
                  <a:lnTo>
                    <a:pt x="171450" y="192881"/>
                  </a:lnTo>
                  <a:cubicBezTo>
                    <a:pt x="171450" y="204713"/>
                    <a:pt x="161851" y="214313"/>
                    <a:pt x="150019" y="214313"/>
                  </a:cubicBezTo>
                  <a:lnTo>
                    <a:pt x="107156" y="214313"/>
                  </a:lnTo>
                  <a:cubicBezTo>
                    <a:pt x="95324" y="214313"/>
                    <a:pt x="85725" y="204713"/>
                    <a:pt x="85725" y="192881"/>
                  </a:cubicBezTo>
                  <a:lnTo>
                    <a:pt x="85725" y="150019"/>
                  </a:lnTo>
                  <a:cubicBezTo>
                    <a:pt x="85725" y="146759"/>
                    <a:pt x="86484" y="143634"/>
                    <a:pt x="87779" y="140866"/>
                  </a:cubicBezTo>
                  <a:lnTo>
                    <a:pt x="57150" y="100013"/>
                  </a:lnTo>
                  <a:lnTo>
                    <a:pt x="21431" y="100013"/>
                  </a:lnTo>
                  <a:cubicBezTo>
                    <a:pt x="9599" y="100013"/>
                    <a:pt x="0" y="90413"/>
                    <a:pt x="0" y="78581"/>
                  </a:cubicBezTo>
                  <a:lnTo>
                    <a:pt x="0" y="35719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7622755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8420771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8582696" y="2363391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60722" y="57150"/>
                  </a:moveTo>
                  <a:cubicBezTo>
                    <a:pt x="60722" y="27579"/>
                    <a:pt x="84729" y="3572"/>
                    <a:pt x="114300" y="3572"/>
                  </a:cubicBezTo>
                  <a:cubicBezTo>
                    <a:pt x="143871" y="3572"/>
                    <a:pt x="167878" y="27579"/>
                    <a:pt x="167878" y="57150"/>
                  </a:cubicBezTo>
                  <a:cubicBezTo>
                    <a:pt x="167878" y="86721"/>
                    <a:pt x="143871" y="110728"/>
                    <a:pt x="114300" y="110728"/>
                  </a:cubicBezTo>
                  <a:cubicBezTo>
                    <a:pt x="84729" y="110728"/>
                    <a:pt x="60722" y="86721"/>
                    <a:pt x="60722" y="57150"/>
                  </a:cubicBezTo>
                  <a:close/>
                  <a:moveTo>
                    <a:pt x="21431" y="215339"/>
                  </a:moveTo>
                  <a:cubicBezTo>
                    <a:pt x="21431" y="171361"/>
                    <a:pt x="57061" y="135731"/>
                    <a:pt x="101039" y="135731"/>
                  </a:cubicBezTo>
                  <a:lnTo>
                    <a:pt x="127561" y="135731"/>
                  </a:lnTo>
                  <a:cubicBezTo>
                    <a:pt x="171539" y="135731"/>
                    <a:pt x="207169" y="171361"/>
                    <a:pt x="207169" y="215339"/>
                  </a:cubicBezTo>
                  <a:cubicBezTo>
                    <a:pt x="207169" y="222662"/>
                    <a:pt x="201231" y="228600"/>
                    <a:pt x="193908" y="228600"/>
                  </a:cubicBezTo>
                  <a:lnTo>
                    <a:pt x="34692" y="228600"/>
                  </a:lnTo>
                  <a:cubicBezTo>
                    <a:pt x="27369" y="228600"/>
                    <a:pt x="21431" y="222662"/>
                    <a:pt x="21431" y="215339"/>
                  </a:cubicBezTo>
                  <a:close/>
                  <a:moveTo>
                    <a:pt x="273427" y="59248"/>
                  </a:moveTo>
                  <a:lnTo>
                    <a:pt x="237708" y="116398"/>
                  </a:lnTo>
                  <a:cubicBezTo>
                    <a:pt x="235833" y="119390"/>
                    <a:pt x="232618" y="121265"/>
                    <a:pt x="229091" y="121444"/>
                  </a:cubicBezTo>
                  <a:cubicBezTo>
                    <a:pt x="225564" y="121622"/>
                    <a:pt x="222171" y="120015"/>
                    <a:pt x="220072" y="117157"/>
                  </a:cubicBezTo>
                  <a:lnTo>
                    <a:pt x="198641" y="88582"/>
                  </a:lnTo>
                  <a:cubicBezTo>
                    <a:pt x="195069" y="83850"/>
                    <a:pt x="196051" y="77152"/>
                    <a:pt x="200784" y="73581"/>
                  </a:cubicBezTo>
                  <a:cubicBezTo>
                    <a:pt x="205517" y="70009"/>
                    <a:pt x="212214" y="70991"/>
                    <a:pt x="215786" y="75724"/>
                  </a:cubicBezTo>
                  <a:lnTo>
                    <a:pt x="227841" y="91797"/>
                  </a:lnTo>
                  <a:lnTo>
                    <a:pt x="255255" y="47908"/>
                  </a:lnTo>
                  <a:cubicBezTo>
                    <a:pt x="258381" y="42907"/>
                    <a:pt x="264988" y="41344"/>
                    <a:pt x="270034" y="44514"/>
                  </a:cubicBezTo>
                  <a:cubicBezTo>
                    <a:pt x="275079" y="47685"/>
                    <a:pt x="276597" y="54248"/>
                    <a:pt x="273427" y="5929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9599788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10397804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10588304" y="23633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57150" y="42863"/>
                  </a:moveTo>
                  <a:cubicBezTo>
                    <a:pt x="57150" y="34960"/>
                    <a:pt x="63535" y="28575"/>
                    <a:pt x="71438" y="28575"/>
                  </a:cubicBezTo>
                  <a:lnTo>
                    <a:pt x="157163" y="28575"/>
                  </a:lnTo>
                  <a:cubicBezTo>
                    <a:pt x="165065" y="28575"/>
                    <a:pt x="171450" y="34960"/>
                    <a:pt x="171450" y="42863"/>
                  </a:cubicBezTo>
                  <a:cubicBezTo>
                    <a:pt x="171450" y="50765"/>
                    <a:pt x="165065" y="57150"/>
                    <a:pt x="157163" y="57150"/>
                  </a:cubicBezTo>
                  <a:lnTo>
                    <a:pt x="71438" y="57150"/>
                  </a:lnTo>
                  <a:cubicBezTo>
                    <a:pt x="63535" y="57150"/>
                    <a:pt x="57150" y="50765"/>
                    <a:pt x="57150" y="42863"/>
                  </a:cubicBezTo>
                  <a:close/>
                  <a:moveTo>
                    <a:pt x="71438" y="78581"/>
                  </a:moveTo>
                  <a:lnTo>
                    <a:pt x="128588" y="78581"/>
                  </a:lnTo>
                  <a:cubicBezTo>
                    <a:pt x="136490" y="78581"/>
                    <a:pt x="142875" y="84966"/>
                    <a:pt x="142875" y="92869"/>
                  </a:cubicBezTo>
                  <a:cubicBezTo>
                    <a:pt x="142875" y="100772"/>
                    <a:pt x="136490" y="107156"/>
                    <a:pt x="128588" y="107156"/>
                  </a:cubicBezTo>
                  <a:lnTo>
                    <a:pt x="71438" y="107156"/>
                  </a:lnTo>
                  <a:cubicBezTo>
                    <a:pt x="63535" y="107156"/>
                    <a:pt x="57150" y="100772"/>
                    <a:pt x="57150" y="92869"/>
                  </a:cubicBezTo>
                  <a:cubicBezTo>
                    <a:pt x="57150" y="84966"/>
                    <a:pt x="63535" y="78581"/>
                    <a:pt x="71438" y="78581"/>
                  </a:cubicBezTo>
                  <a:close/>
                  <a:moveTo>
                    <a:pt x="71438" y="128588"/>
                  </a:moveTo>
                  <a:lnTo>
                    <a:pt x="185738" y="128588"/>
                  </a:lnTo>
                  <a:cubicBezTo>
                    <a:pt x="193640" y="128588"/>
                    <a:pt x="200025" y="134972"/>
                    <a:pt x="200025" y="142875"/>
                  </a:cubicBezTo>
                  <a:cubicBezTo>
                    <a:pt x="200025" y="150778"/>
                    <a:pt x="193640" y="157163"/>
                    <a:pt x="185738" y="157163"/>
                  </a:cubicBezTo>
                  <a:lnTo>
                    <a:pt x="71438" y="157163"/>
                  </a:lnTo>
                  <a:cubicBezTo>
                    <a:pt x="63535" y="157163"/>
                    <a:pt x="57150" y="150778"/>
                    <a:pt x="57150" y="142875"/>
                  </a:cubicBezTo>
                  <a:cubicBezTo>
                    <a:pt x="57150" y="134972"/>
                    <a:pt x="63535" y="128588"/>
                    <a:pt x="71438" y="12858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0" name="Text 7">
              <a:extLst>
                <a:ext uri="{FF2B5EF4-FFF2-40B4-BE49-F238E27FC236}">
                  <a16:creationId xmlns:a16="http://schemas.microsoft.com/office/drawing/2014/main" id="{383F4E7D-6999-366E-314B-DE391932EAB3}"/>
                </a:ext>
              </a:extLst>
            </p:cNvPr>
            <p:cNvSpPr/>
            <p:nvPr/>
          </p:nvSpPr>
          <p:spPr>
            <a:xfrm>
              <a:off x="5965592" y="2877741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</a:rPr>
                <a:t>4. Classificazione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1" name="Text 8">
              <a:extLst>
                <a:ext uri="{FF2B5EF4-FFF2-40B4-BE49-F238E27FC236}">
                  <a16:creationId xmlns:a16="http://schemas.microsoft.com/office/drawing/2014/main" id="{986AF7C4-E9A4-B906-93B5-B1E29789A405}"/>
                </a:ext>
              </a:extLst>
            </p:cNvPr>
            <p:cNvSpPr/>
            <p:nvPr/>
          </p:nvSpPr>
          <p:spPr>
            <a:xfrm>
              <a:off x="6276548" y="3061438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SVM / NN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2" name="Text 7">
              <a:extLst>
                <a:ext uri="{FF2B5EF4-FFF2-40B4-BE49-F238E27FC236}">
                  <a16:creationId xmlns:a16="http://schemas.microsoft.com/office/drawing/2014/main" id="{33D8CD86-5D32-DEA8-9E70-CA429BB42554}"/>
                </a:ext>
              </a:extLst>
            </p:cNvPr>
            <p:cNvSpPr/>
            <p:nvPr/>
          </p:nvSpPr>
          <p:spPr>
            <a:xfrm>
              <a:off x="7937899" y="2887266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E07B39"/>
                  </a:solidFill>
                  <a:latin typeface="Montserrat" pitchFamily="2" charset="0"/>
                </a:rPr>
                <a:t>5. Verifica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63" name="Text 8">
              <a:extLst>
                <a:ext uri="{FF2B5EF4-FFF2-40B4-BE49-F238E27FC236}">
                  <a16:creationId xmlns:a16="http://schemas.microsoft.com/office/drawing/2014/main" id="{599172AC-2C1B-0115-F3F9-B0DED8CCF3D3}"/>
                </a:ext>
              </a:extLst>
            </p:cNvPr>
            <p:cNvSpPr/>
            <p:nvPr/>
          </p:nvSpPr>
          <p:spPr>
            <a:xfrm>
              <a:off x="8016946" y="3070963"/>
              <a:ext cx="1429939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Coseno / Euclidea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4" name="Text 7">
              <a:extLst>
                <a:ext uri="{FF2B5EF4-FFF2-40B4-BE49-F238E27FC236}">
                  <a16:creationId xmlns:a16="http://schemas.microsoft.com/office/drawing/2014/main" id="{2DF8E702-D106-405E-748E-76464C38997C}"/>
                </a:ext>
              </a:extLst>
            </p:cNvPr>
            <p:cNvSpPr/>
            <p:nvPr/>
          </p:nvSpPr>
          <p:spPr>
            <a:xfrm>
              <a:off x="9911397" y="2877741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</a:rPr>
                <a:t>6. Metriche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5" name="Text 8">
              <a:extLst>
                <a:ext uri="{FF2B5EF4-FFF2-40B4-BE49-F238E27FC236}">
                  <a16:creationId xmlns:a16="http://schemas.microsoft.com/office/drawing/2014/main" id="{8D79F2B3-29C1-E406-44FB-DB7851AC077E}"/>
                </a:ext>
              </a:extLst>
            </p:cNvPr>
            <p:cNvSpPr/>
            <p:nvPr/>
          </p:nvSpPr>
          <p:spPr>
            <a:xfrm>
              <a:off x="10230517" y="3061438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Valutazione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6" name="Text 7">
              <a:extLst>
                <a:ext uri="{FF2B5EF4-FFF2-40B4-BE49-F238E27FC236}">
                  <a16:creationId xmlns:a16="http://schemas.microsoft.com/office/drawing/2014/main" id="{119E896F-57BD-B6DA-9EFC-6E8C6C0CAE4C}"/>
                </a:ext>
              </a:extLst>
            </p:cNvPr>
            <p:cNvSpPr/>
            <p:nvPr/>
          </p:nvSpPr>
          <p:spPr>
            <a:xfrm>
              <a:off x="4276505" y="3568304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E07B39"/>
                  </a:solidFill>
                  <a:latin typeface="Montserrat" pitchFamily="2" charset="0"/>
                </a:rPr>
                <a:t>3b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</a:rPr>
                <a:t>. </a:t>
              </a:r>
              <a:r>
                <a:rPr lang="it-IT" sz="1200" b="1" noProof="0" dirty="0" err="1">
                  <a:solidFill>
                    <a:srgbClr val="E07B39"/>
                  </a:solidFill>
                  <a:latin typeface="Montserrat" pitchFamily="2" charset="0"/>
                </a:rPr>
                <a:t>Autoencoder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67" name="Text 8">
              <a:extLst>
                <a:ext uri="{FF2B5EF4-FFF2-40B4-BE49-F238E27FC236}">
                  <a16:creationId xmlns:a16="http://schemas.microsoft.com/office/drawing/2014/main" id="{FE3E689C-5D95-86E3-1A63-40AC1AC0D6B9}"/>
                </a:ext>
              </a:extLst>
            </p:cNvPr>
            <p:cNvSpPr/>
            <p:nvPr/>
          </p:nvSpPr>
          <p:spPr>
            <a:xfrm>
              <a:off x="4579297" y="3776493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8" name="Text 7">
              <a:extLst>
                <a:ext uri="{FF2B5EF4-FFF2-40B4-BE49-F238E27FC236}">
                  <a16:creationId xmlns:a16="http://schemas.microsoft.com/office/drawing/2014/main" id="{3D3E3097-D21F-7C4C-F5C1-36756C5FFEAC}"/>
                </a:ext>
              </a:extLst>
            </p:cNvPr>
            <p:cNvSpPr/>
            <p:nvPr/>
          </p:nvSpPr>
          <p:spPr>
            <a:xfrm>
              <a:off x="4265564" y="2287192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</a:rPr>
                <a:t>3a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</a:rPr>
                <a:t>. PCA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9" name="Text 8">
              <a:extLst>
                <a:ext uri="{FF2B5EF4-FFF2-40B4-BE49-F238E27FC236}">
                  <a16:creationId xmlns:a16="http://schemas.microsoft.com/office/drawing/2014/main" id="{055896A7-E1C6-408E-17D5-43091A992C89}"/>
                </a:ext>
              </a:extLst>
            </p:cNvPr>
            <p:cNvSpPr/>
            <p:nvPr/>
          </p:nvSpPr>
          <p:spPr>
            <a:xfrm>
              <a:off x="4568356" y="2479053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SVD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77" name="Gruppo 76">
            <a:extLst>
              <a:ext uri="{FF2B5EF4-FFF2-40B4-BE49-F238E27FC236}">
                <a16:creationId xmlns:a16="http://schemas.microsoft.com/office/drawing/2014/main" id="{B7BDAF9B-65D4-B983-445C-E880E97AABFE}"/>
              </a:ext>
            </a:extLst>
          </p:cNvPr>
          <p:cNvGrpSpPr/>
          <p:nvPr/>
        </p:nvGrpSpPr>
        <p:grpSpPr>
          <a:xfrm>
            <a:off x="595164" y="5829305"/>
            <a:ext cx="5448300" cy="657225"/>
            <a:chOff x="561827" y="5257799"/>
            <a:chExt cx="5448300" cy="657225"/>
          </a:xfrm>
        </p:grpSpPr>
        <p:sp>
          <p:nvSpPr>
            <p:cNvPr id="78" name="Shape 41">
              <a:extLst>
                <a:ext uri="{FF2B5EF4-FFF2-40B4-BE49-F238E27FC236}">
                  <a16:creationId xmlns:a16="http://schemas.microsoft.com/office/drawing/2014/main" id="{A0377AAE-604F-BBC7-E03E-BC64AF7F383E}"/>
                </a:ext>
              </a:extLst>
            </p:cNvPr>
            <p:cNvSpPr/>
            <p:nvPr/>
          </p:nvSpPr>
          <p:spPr>
            <a:xfrm>
              <a:off x="561827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0" name="Text 43">
              <a:extLst>
                <a:ext uri="{FF2B5EF4-FFF2-40B4-BE49-F238E27FC236}">
                  <a16:creationId xmlns:a16="http://schemas.microsoft.com/office/drawing/2014/main" id="{84EF84BE-E563-EC24-48EC-CE08218B053F}"/>
                </a:ext>
              </a:extLst>
            </p:cNvPr>
            <p:cNvSpPr/>
            <p:nvPr/>
          </p:nvSpPr>
          <p:spPr>
            <a:xfrm>
              <a:off x="1028551" y="5350664"/>
              <a:ext cx="3906332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from scratch</a:t>
              </a:r>
            </a:p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Implementata con SVD, senza libreria Sci-kit </a:t>
              </a:r>
              <a:r>
                <a:rPr lang="it-IT" sz="120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Learn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81" name="Shape 45"/>
          <p:cNvSpPr/>
          <p:nvPr/>
        </p:nvSpPr>
        <p:spPr>
          <a:xfrm>
            <a:off x="723752" y="607457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35719" y="23812"/>
                </a:moveTo>
                <a:lnTo>
                  <a:pt x="107156" y="23812"/>
                </a:lnTo>
                <a:cubicBezTo>
                  <a:pt x="113742" y="23812"/>
                  <a:pt x="119063" y="29133"/>
                  <a:pt x="119063" y="35719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35719" y="59531"/>
                </a:lnTo>
                <a:cubicBezTo>
                  <a:pt x="29133" y="59531"/>
                  <a:pt x="23812" y="54211"/>
                  <a:pt x="23812" y="47625"/>
                </a:cubicBezTo>
                <a:lnTo>
                  <a:pt x="23812" y="35719"/>
                </a:lnTo>
                <a:cubicBezTo>
                  <a:pt x="23812" y="29133"/>
                  <a:pt x="29133" y="23812"/>
                  <a:pt x="35719" y="23812"/>
                </a:cubicBezTo>
                <a:close/>
                <a:moveTo>
                  <a:pt x="41672" y="86320"/>
                </a:moveTo>
                <a:cubicBezTo>
                  <a:pt x="41672" y="91249"/>
                  <a:pt x="37671" y="95250"/>
                  <a:pt x="32742" y="95250"/>
                </a:cubicBezTo>
                <a:cubicBezTo>
                  <a:pt x="27814" y="95250"/>
                  <a:pt x="23812" y="91249"/>
                  <a:pt x="23812" y="86320"/>
                </a:cubicBezTo>
                <a:cubicBezTo>
                  <a:pt x="23812" y="81392"/>
                  <a:pt x="27814" y="77391"/>
                  <a:pt x="32742" y="77391"/>
                </a:cubicBezTo>
                <a:cubicBezTo>
                  <a:pt x="37671" y="77391"/>
                  <a:pt x="41672" y="81392"/>
                  <a:pt x="41672" y="86320"/>
                </a:cubicBezTo>
                <a:close/>
                <a:moveTo>
                  <a:pt x="71438" y="95250"/>
                </a:moveTo>
                <a:cubicBezTo>
                  <a:pt x="66509" y="95250"/>
                  <a:pt x="62508" y="91249"/>
                  <a:pt x="62508" y="86320"/>
                </a:cubicBezTo>
                <a:cubicBezTo>
                  <a:pt x="62508" y="81392"/>
                  <a:pt x="66509" y="77391"/>
                  <a:pt x="71438" y="77391"/>
                </a:cubicBezTo>
                <a:cubicBezTo>
                  <a:pt x="76366" y="77391"/>
                  <a:pt x="80367" y="81392"/>
                  <a:pt x="80367" y="86320"/>
                </a:cubicBezTo>
                <a:cubicBezTo>
                  <a:pt x="80367" y="91249"/>
                  <a:pt x="76366" y="95250"/>
                  <a:pt x="71438" y="95250"/>
                </a:cubicBezTo>
                <a:close/>
                <a:moveTo>
                  <a:pt x="119063" y="86320"/>
                </a:moveTo>
                <a:cubicBezTo>
                  <a:pt x="119063" y="91249"/>
                  <a:pt x="115061" y="95250"/>
                  <a:pt x="110133" y="95250"/>
                </a:cubicBezTo>
                <a:cubicBezTo>
                  <a:pt x="105204" y="95250"/>
                  <a:pt x="101203" y="91249"/>
                  <a:pt x="101203" y="86320"/>
                </a:cubicBezTo>
                <a:cubicBezTo>
                  <a:pt x="101203" y="81392"/>
                  <a:pt x="105204" y="77391"/>
                  <a:pt x="110133" y="77391"/>
                </a:cubicBezTo>
                <a:cubicBezTo>
                  <a:pt x="115061" y="77391"/>
                  <a:pt x="119063" y="81392"/>
                  <a:pt x="119063" y="86320"/>
                </a:cubicBezTo>
                <a:close/>
                <a:moveTo>
                  <a:pt x="32742" y="130969"/>
                </a:moveTo>
                <a:cubicBezTo>
                  <a:pt x="27814" y="130969"/>
                  <a:pt x="23812" y="126967"/>
                  <a:pt x="23812" y="122039"/>
                </a:cubicBezTo>
                <a:cubicBezTo>
                  <a:pt x="23812" y="117111"/>
                  <a:pt x="27814" y="113109"/>
                  <a:pt x="32742" y="113109"/>
                </a:cubicBezTo>
                <a:cubicBezTo>
                  <a:pt x="37671" y="113109"/>
                  <a:pt x="41672" y="117111"/>
                  <a:pt x="41672" y="122039"/>
                </a:cubicBezTo>
                <a:cubicBezTo>
                  <a:pt x="41672" y="126967"/>
                  <a:pt x="37671" y="130969"/>
                  <a:pt x="32742" y="130969"/>
                </a:cubicBezTo>
                <a:close/>
                <a:moveTo>
                  <a:pt x="80367" y="122039"/>
                </a:moveTo>
                <a:cubicBezTo>
                  <a:pt x="80367" y="126967"/>
                  <a:pt x="76366" y="130969"/>
                  <a:pt x="71438" y="130969"/>
                </a:cubicBezTo>
                <a:cubicBezTo>
                  <a:pt x="66509" y="130969"/>
                  <a:pt x="62508" y="126967"/>
                  <a:pt x="62508" y="122039"/>
                </a:cubicBezTo>
                <a:cubicBezTo>
                  <a:pt x="62508" y="117111"/>
                  <a:pt x="66509" y="113109"/>
                  <a:pt x="71438" y="113109"/>
                </a:cubicBezTo>
                <a:cubicBezTo>
                  <a:pt x="76366" y="113109"/>
                  <a:pt x="80367" y="117111"/>
                  <a:pt x="80367" y="122039"/>
                </a:cubicBezTo>
                <a:close/>
                <a:moveTo>
                  <a:pt x="110133" y="130969"/>
                </a:moveTo>
                <a:cubicBezTo>
                  <a:pt x="105204" y="130969"/>
                  <a:pt x="101203" y="126967"/>
                  <a:pt x="101203" y="122039"/>
                </a:cubicBezTo>
                <a:cubicBezTo>
                  <a:pt x="101203" y="117111"/>
                  <a:pt x="105204" y="113109"/>
                  <a:pt x="110133" y="113109"/>
                </a:cubicBezTo>
                <a:cubicBezTo>
                  <a:pt x="115061" y="113109"/>
                  <a:pt x="119063" y="117111"/>
                  <a:pt x="119063" y="122039"/>
                </a:cubicBezTo>
                <a:cubicBezTo>
                  <a:pt x="119063" y="126967"/>
                  <a:pt x="115061" y="130969"/>
                  <a:pt x="110133" y="130969"/>
                </a:cubicBezTo>
                <a:close/>
                <a:moveTo>
                  <a:pt x="23812" y="157758"/>
                </a:moveTo>
                <a:cubicBezTo>
                  <a:pt x="23812" y="152809"/>
                  <a:pt x="27794" y="148828"/>
                  <a:pt x="32742" y="148828"/>
                </a:cubicBezTo>
                <a:lnTo>
                  <a:pt x="74414" y="148828"/>
                </a:lnTo>
                <a:cubicBezTo>
                  <a:pt x="79363" y="148828"/>
                  <a:pt x="83344" y="152809"/>
                  <a:pt x="83344" y="157758"/>
                </a:cubicBezTo>
                <a:cubicBezTo>
                  <a:pt x="83344" y="162706"/>
                  <a:pt x="79363" y="166688"/>
                  <a:pt x="74414" y="166688"/>
                </a:cubicBezTo>
                <a:lnTo>
                  <a:pt x="32742" y="166688"/>
                </a:lnTo>
                <a:cubicBezTo>
                  <a:pt x="27794" y="166688"/>
                  <a:pt x="23812" y="162706"/>
                  <a:pt x="23812" y="157758"/>
                </a:cubicBezTo>
                <a:close/>
                <a:moveTo>
                  <a:pt x="110133" y="148828"/>
                </a:moveTo>
                <a:cubicBezTo>
                  <a:pt x="115081" y="148828"/>
                  <a:pt x="119063" y="152809"/>
                  <a:pt x="119063" y="157758"/>
                </a:cubicBezTo>
                <a:cubicBezTo>
                  <a:pt x="119063" y="162706"/>
                  <a:pt x="115081" y="166688"/>
                  <a:pt x="110133" y="166688"/>
                </a:cubicBezTo>
                <a:cubicBezTo>
                  <a:pt x="105184" y="166688"/>
                  <a:pt x="101203" y="162706"/>
                  <a:pt x="101203" y="157758"/>
                </a:cubicBezTo>
                <a:cubicBezTo>
                  <a:pt x="101203" y="152809"/>
                  <a:pt x="105184" y="148828"/>
                  <a:pt x="110133" y="148828"/>
                </a:cubicBez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F8232DA2-4A86-F016-A875-521A4238D941}"/>
              </a:ext>
            </a:extLst>
          </p:cNvPr>
          <p:cNvGrpSpPr/>
          <p:nvPr/>
        </p:nvGrpSpPr>
        <p:grpSpPr>
          <a:xfrm>
            <a:off x="6129337" y="5066111"/>
            <a:ext cx="5448300" cy="657225"/>
            <a:chOff x="541991" y="5257799"/>
            <a:chExt cx="5448300" cy="657225"/>
          </a:xfrm>
        </p:grpSpPr>
        <p:sp>
          <p:nvSpPr>
            <p:cNvPr id="83" name="Shape 41">
              <a:extLst>
                <a:ext uri="{FF2B5EF4-FFF2-40B4-BE49-F238E27FC236}">
                  <a16:creationId xmlns:a16="http://schemas.microsoft.com/office/drawing/2014/main" id="{3B54AD36-D553-71B9-152A-914C9AB13D7D}"/>
                </a:ext>
              </a:extLst>
            </p:cNvPr>
            <p:cNvSpPr/>
            <p:nvPr/>
          </p:nvSpPr>
          <p:spPr>
            <a:xfrm>
              <a:off x="541991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5" name="Text 43">
              <a:extLst>
                <a:ext uri="{FF2B5EF4-FFF2-40B4-BE49-F238E27FC236}">
                  <a16:creationId xmlns:a16="http://schemas.microsoft.com/office/drawing/2014/main" id="{9AFF82A8-4C8C-1ED5-58A2-850490EBBF85}"/>
                </a:ext>
              </a:extLst>
            </p:cNvPr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Rete neurale con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50" name="Shape 48"/>
          <p:cNvSpPr/>
          <p:nvPr/>
        </p:nvSpPr>
        <p:spPr>
          <a:xfrm>
            <a:off x="6240850" y="5304237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0927CC21-5A51-C06F-1C7D-26DC8EB03FF5}"/>
              </a:ext>
            </a:extLst>
          </p:cNvPr>
          <p:cNvGrpSpPr/>
          <p:nvPr/>
        </p:nvGrpSpPr>
        <p:grpSpPr>
          <a:xfrm>
            <a:off x="6129337" y="5826921"/>
            <a:ext cx="5448300" cy="657225"/>
            <a:chOff x="541991" y="5257799"/>
            <a:chExt cx="5448300" cy="657225"/>
          </a:xfrm>
        </p:grpSpPr>
        <p:sp>
          <p:nvSpPr>
            <p:cNvPr id="87" name="Shape 41">
              <a:extLst>
                <a:ext uri="{FF2B5EF4-FFF2-40B4-BE49-F238E27FC236}">
                  <a16:creationId xmlns:a16="http://schemas.microsoft.com/office/drawing/2014/main" id="{E347883F-76C1-9BD5-CF9E-FDB356B8A9B5}"/>
                </a:ext>
              </a:extLst>
            </p:cNvPr>
            <p:cNvSpPr/>
            <p:nvPr/>
          </p:nvSpPr>
          <p:spPr>
            <a:xfrm>
              <a:off x="541991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8" name="Text 43">
              <a:extLst>
                <a:ext uri="{FF2B5EF4-FFF2-40B4-BE49-F238E27FC236}">
                  <a16:creationId xmlns:a16="http://schemas.microsoft.com/office/drawing/2014/main" id="{328034DC-769C-F43F-75E1-57FE31E6D8F7}"/>
                </a:ext>
              </a:extLst>
            </p:cNvPr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Grid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Search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/ Cross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Validation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 </a:t>
              </a:r>
              <a:r>
                <a:rPr kumimoji="0" lang="it-IT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Fold</a:t>
              </a: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validazione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</p:txBody>
        </p:sp>
      </p:grpSp>
      <p:sp>
        <p:nvSpPr>
          <p:cNvPr id="53" name="Shape 51"/>
          <p:cNvSpPr/>
          <p:nvPr/>
        </p:nvSpPr>
        <p:spPr>
          <a:xfrm>
            <a:off x="6243714" y="60745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371327" y="1477310"/>
            <a:ext cx="7534275" cy="3076575"/>
          </a:xfrm>
          <a:custGeom>
            <a:avLst/>
            <a:gdLst/>
            <a:ahLst/>
            <a:cxnLst/>
            <a:rect l="l" t="t" r="r" b="b"/>
            <a:pathLst>
              <a:path w="7534275" h="4067175">
                <a:moveTo>
                  <a:pt x="0" y="0"/>
                </a:moveTo>
                <a:lnTo>
                  <a:pt x="7534275" y="0"/>
                </a:lnTo>
                <a:lnTo>
                  <a:pt x="7534275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9334"/>
            <a:ext cx="846908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Dataset: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Labeled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Faces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in the Wild (LFW)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1284"/>
            <a:ext cx="601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Stato dell’arte per il riconoscimento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6" y="1477310"/>
            <a:ext cx="45719" cy="3076575"/>
          </a:xfrm>
          <a:custGeom>
            <a:avLst/>
            <a:gdLst/>
            <a:ahLst/>
            <a:cxnLst/>
            <a:rect l="l" t="t" r="r" b="b"/>
            <a:pathLst>
              <a:path w="38100" h="4067175">
                <a:moveTo>
                  <a:pt x="0" y="0"/>
                </a:moveTo>
                <a:lnTo>
                  <a:pt x="38100" y="0"/>
                </a:lnTo>
                <a:lnTo>
                  <a:pt x="38100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84960" y="170114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00013" y="71438"/>
                </a:moveTo>
                <a:cubicBezTo>
                  <a:pt x="100013" y="63552"/>
                  <a:pt x="106415" y="57150"/>
                  <a:pt x="114300" y="57150"/>
                </a:cubicBezTo>
                <a:cubicBezTo>
                  <a:pt x="122185" y="57150"/>
                  <a:pt x="128588" y="63552"/>
                  <a:pt x="128588" y="71438"/>
                </a:cubicBezTo>
                <a:cubicBezTo>
                  <a:pt x="128588" y="79323"/>
                  <a:pt x="122185" y="85725"/>
                  <a:pt x="114300" y="85725"/>
                </a:cubicBezTo>
                <a:cubicBezTo>
                  <a:pt x="106415" y="85725"/>
                  <a:pt x="100013" y="79323"/>
                  <a:pt x="100013" y="71438"/>
                </a:cubicBezTo>
                <a:close/>
                <a:moveTo>
                  <a:pt x="96441" y="100013"/>
                </a:moveTo>
                <a:lnTo>
                  <a:pt x="117872" y="100013"/>
                </a:lnTo>
                <a:cubicBezTo>
                  <a:pt x="123810" y="100013"/>
                  <a:pt x="128588" y="104790"/>
                  <a:pt x="128588" y="110728"/>
                </a:cubicBezTo>
                <a:lnTo>
                  <a:pt x="128588" y="150019"/>
                </a:lnTo>
                <a:lnTo>
                  <a:pt x="132159" y="150019"/>
                </a:lnTo>
                <a:cubicBezTo>
                  <a:pt x="138098" y="150019"/>
                  <a:pt x="142875" y="154796"/>
                  <a:pt x="142875" y="160734"/>
                </a:cubicBezTo>
                <a:cubicBezTo>
                  <a:pt x="142875" y="166673"/>
                  <a:pt x="138098" y="171450"/>
                  <a:pt x="132159" y="171450"/>
                </a:cubicBezTo>
                <a:lnTo>
                  <a:pt x="96441" y="171450"/>
                </a:lnTo>
                <a:cubicBezTo>
                  <a:pt x="90502" y="171450"/>
                  <a:pt x="85725" y="166673"/>
                  <a:pt x="85725" y="160734"/>
                </a:cubicBezTo>
                <a:cubicBezTo>
                  <a:pt x="85725" y="154796"/>
                  <a:pt x="90502" y="150019"/>
                  <a:pt x="96441" y="150019"/>
                </a:cubicBezTo>
                <a:lnTo>
                  <a:pt x="107156" y="150019"/>
                </a:lnTo>
                <a:lnTo>
                  <a:pt x="107156" y="121444"/>
                </a:lnTo>
                <a:lnTo>
                  <a:pt x="96441" y="121444"/>
                </a:lnTo>
                <a:cubicBezTo>
                  <a:pt x="90502" y="121444"/>
                  <a:pt x="85725" y="116666"/>
                  <a:pt x="85725" y="110728"/>
                </a:cubicBezTo>
                <a:cubicBezTo>
                  <a:pt x="85725" y="104790"/>
                  <a:pt x="90502" y="100013"/>
                  <a:pt x="96441" y="10001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23778" y="1658285"/>
            <a:ext cx="69627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Caratteristiche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4690" y="215358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33301" y="2115485"/>
            <a:ext cx="53760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Benchmark standard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face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recognition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(in-the-wild)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4690" y="256231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33302" y="2524210"/>
            <a:ext cx="46223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Variabilità naturale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posa, illuminazione, espressione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04690" y="295742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5476" y="24110"/>
                </a:moveTo>
                <a:lnTo>
                  <a:pt x="51606" y="35719"/>
                </a:lnTo>
                <a:lnTo>
                  <a:pt x="23812" y="35719"/>
                </a:lnTo>
                <a:cubicBezTo>
                  <a:pt x="10678" y="35719"/>
                  <a:pt x="0" y="46397"/>
                  <a:pt x="0" y="59531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66688" y="178594"/>
                </a:lnTo>
                <a:cubicBezTo>
                  <a:pt x="179822" y="178594"/>
                  <a:pt x="190500" y="167915"/>
                  <a:pt x="190500" y="154781"/>
                </a:cubicBezTo>
                <a:lnTo>
                  <a:pt x="190500" y="59531"/>
                </a:lnTo>
                <a:cubicBezTo>
                  <a:pt x="190500" y="46397"/>
                  <a:pt x="179822" y="35719"/>
                  <a:pt x="166688" y="35719"/>
                </a:cubicBezTo>
                <a:lnTo>
                  <a:pt x="138894" y="35719"/>
                </a:lnTo>
                <a:lnTo>
                  <a:pt x="135024" y="24110"/>
                </a:lnTo>
                <a:cubicBezTo>
                  <a:pt x="132606" y="16818"/>
                  <a:pt x="125797" y="11906"/>
                  <a:pt x="118095" y="11906"/>
                </a:cubicBezTo>
                <a:lnTo>
                  <a:pt x="72405" y="11906"/>
                </a:lnTo>
                <a:cubicBezTo>
                  <a:pt x="64703" y="11906"/>
                  <a:pt x="57894" y="16818"/>
                  <a:pt x="55476" y="24110"/>
                </a:cubicBezTo>
                <a:close/>
                <a:moveTo>
                  <a:pt x="95250" y="71438"/>
                </a:moveTo>
                <a:cubicBezTo>
                  <a:pt x="114964" y="71438"/>
                  <a:pt x="130969" y="87443"/>
                  <a:pt x="130969" y="107156"/>
                </a:cubicBezTo>
                <a:cubicBezTo>
                  <a:pt x="130969" y="126870"/>
                  <a:pt x="114964" y="142875"/>
                  <a:pt x="95250" y="142875"/>
                </a:cubicBezTo>
                <a:cubicBezTo>
                  <a:pt x="75536" y="142875"/>
                  <a:pt x="59531" y="126870"/>
                  <a:pt x="59531" y="107156"/>
                </a:cubicBezTo>
                <a:cubicBezTo>
                  <a:pt x="59531" y="87443"/>
                  <a:pt x="75536" y="71438"/>
                  <a:pt x="95250" y="7143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16974" y="2935657"/>
            <a:ext cx="42467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Condizioni non controllate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Sfida realistica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52302" y="3334685"/>
            <a:ext cx="7134225" cy="1028700"/>
          </a:xfrm>
          <a:custGeom>
            <a:avLst/>
            <a:gdLst/>
            <a:ahLst/>
            <a:cxnLst/>
            <a:rect l="l" t="t" r="r" b="b"/>
            <a:pathLst>
              <a:path w="7134225" h="876300">
                <a:moveTo>
                  <a:pt x="0" y="0"/>
                </a:moveTo>
                <a:lnTo>
                  <a:pt x="7134225" y="0"/>
                </a:lnTo>
                <a:lnTo>
                  <a:pt x="7134225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8515" y="35828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21431"/>
                </a:moveTo>
                <a:cubicBezTo>
                  <a:pt x="6396" y="21431"/>
                  <a:pt x="2478" y="24043"/>
                  <a:pt x="804" y="28062"/>
                </a:cubicBezTo>
                <a:cubicBezTo>
                  <a:pt x="-871" y="32080"/>
                  <a:pt x="67" y="36668"/>
                  <a:pt x="3148" y="39715"/>
                </a:cubicBezTo>
                <a:lnTo>
                  <a:pt x="64294" y="100894"/>
                </a:lnTo>
                <a:lnTo>
                  <a:pt x="64294" y="139303"/>
                </a:lnTo>
                <a:cubicBezTo>
                  <a:pt x="64294" y="142149"/>
                  <a:pt x="65432" y="144862"/>
                  <a:pt x="67441" y="146871"/>
                </a:cubicBezTo>
                <a:lnTo>
                  <a:pt x="88873" y="168302"/>
                </a:lnTo>
                <a:cubicBezTo>
                  <a:pt x="91953" y="171383"/>
                  <a:pt x="96541" y="172287"/>
                  <a:pt x="100559" y="170613"/>
                </a:cubicBezTo>
                <a:cubicBezTo>
                  <a:pt x="104578" y="168939"/>
                  <a:pt x="107156" y="165054"/>
                  <a:pt x="107156" y="160734"/>
                </a:cubicBezTo>
                <a:lnTo>
                  <a:pt x="107156" y="100894"/>
                </a:lnTo>
                <a:lnTo>
                  <a:pt x="168302" y="39748"/>
                </a:lnTo>
                <a:cubicBezTo>
                  <a:pt x="171383" y="36668"/>
                  <a:pt x="172287" y="32080"/>
                  <a:pt x="170613" y="28062"/>
                </a:cubicBezTo>
                <a:cubicBezTo>
                  <a:pt x="168939" y="24043"/>
                  <a:pt x="165054" y="21431"/>
                  <a:pt x="160734" y="21431"/>
                </a:cubicBezTo>
                <a:lnTo>
                  <a:pt x="10716" y="2143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13583" y="3528418"/>
            <a:ext cx="663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Filtro Applicato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2327" y="3874465"/>
            <a:ext cx="6905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Solo identità con 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≥ 70 immagini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garantire supporto statistico adeguato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99227" y="1477310"/>
            <a:ext cx="3686175" cy="4067175"/>
          </a:xfrm>
          <a:custGeom>
            <a:avLst/>
            <a:gdLst/>
            <a:ahLst/>
            <a:cxnLst/>
            <a:rect l="l" t="t" r="r" b="b"/>
            <a:pathLst>
              <a:path w="3686175" h="4067175">
                <a:moveTo>
                  <a:pt x="0" y="0"/>
                </a:moveTo>
                <a:lnTo>
                  <a:pt x="3686175" y="0"/>
                </a:lnTo>
                <a:lnTo>
                  <a:pt x="3686175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232577" y="1667810"/>
            <a:ext cx="34194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Statistiche Finali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289727" y="2115485"/>
            <a:ext cx="3305175" cy="1066800"/>
          </a:xfrm>
          <a:custGeom>
            <a:avLst/>
            <a:gdLst/>
            <a:ahLst/>
            <a:cxnLst/>
            <a:rect l="l" t="t" r="r" b="b"/>
            <a:pathLst>
              <a:path w="3305175" h="1066800">
                <a:moveTo>
                  <a:pt x="0" y="0"/>
                </a:moveTo>
                <a:lnTo>
                  <a:pt x="3305175" y="0"/>
                </a:lnTo>
                <a:lnTo>
                  <a:pt x="3305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316665" y="2337366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399265" y="276318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289727" y="3334685"/>
            <a:ext cx="3305175" cy="1066800"/>
          </a:xfrm>
          <a:custGeom>
            <a:avLst/>
            <a:gdLst/>
            <a:ahLst/>
            <a:cxnLst/>
            <a:rect l="l" t="t" r="r" b="b"/>
            <a:pathLst>
              <a:path w="3305175" h="1066800">
                <a:moveTo>
                  <a:pt x="0" y="0"/>
                </a:moveTo>
                <a:lnTo>
                  <a:pt x="3305175" y="0"/>
                </a:lnTo>
                <a:lnTo>
                  <a:pt x="3305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327827" y="3551039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1288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99265" y="398238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Immagini Totali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289727" y="4553885"/>
            <a:ext cx="1590675" cy="800100"/>
          </a:xfrm>
          <a:custGeom>
            <a:avLst/>
            <a:gdLst/>
            <a:ahLst/>
            <a:cxnLst/>
            <a:rect l="l" t="t" r="r" b="b"/>
            <a:pathLst>
              <a:path w="1590675" h="800100">
                <a:moveTo>
                  <a:pt x="0" y="0"/>
                </a:moveTo>
                <a:lnTo>
                  <a:pt x="1590675" y="0"/>
                </a:lnTo>
                <a:lnTo>
                  <a:pt x="1590675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8332590" y="4676349"/>
            <a:ext cx="1504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365927" y="5011085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 (80%)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9997828" y="4553885"/>
            <a:ext cx="1590675" cy="800100"/>
          </a:xfrm>
          <a:custGeom>
            <a:avLst/>
            <a:gdLst/>
            <a:ahLst/>
            <a:cxnLst/>
            <a:rect l="l" t="t" r="r" b="b"/>
            <a:pathLst>
              <a:path w="1590675" h="800100">
                <a:moveTo>
                  <a:pt x="0" y="0"/>
                </a:moveTo>
                <a:lnTo>
                  <a:pt x="1590675" y="0"/>
                </a:lnTo>
                <a:lnTo>
                  <a:pt x="1590675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040690" y="4676349"/>
            <a:ext cx="1504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074028" y="5011085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(20%)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371327" y="4787080"/>
            <a:ext cx="7534275" cy="750772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559892" y="50377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71402" y="4894318"/>
            <a:ext cx="5951764" cy="51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Nota</a:t>
            </a: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Distribuzione classi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sbilanciata,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richiede tecniche di gestione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658A9C88-0CFE-D43D-D5FC-455066BA129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7667FA70-D8AD-3C16-0200-C0B70C41E75F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C37B541-057A-8147-AAC7-75299BC9104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381000"/>
            <a:ext cx="619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dello Sbilanciamento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0612" y="750093"/>
            <a:ext cx="42719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Soluzioni per compensare lo sbilanciamento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214606"/>
            <a:ext cx="5581650" cy="3743325"/>
          </a:xfrm>
          <a:custGeom>
            <a:avLst/>
            <a:gdLst/>
            <a:ahLst/>
            <a:cxnLst/>
            <a:rect l="l" t="t" r="r" b="b"/>
            <a:pathLst>
              <a:path w="5581650" h="3743325">
                <a:moveTo>
                  <a:pt x="0" y="0"/>
                </a:moveTo>
                <a:lnTo>
                  <a:pt x="5581650" y="0"/>
                </a:lnTo>
                <a:lnTo>
                  <a:pt x="558165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214606"/>
            <a:ext cx="38100" cy="3743325"/>
          </a:xfrm>
          <a:custGeom>
            <a:avLst/>
            <a:gdLst/>
            <a:ahLst/>
            <a:cxnLst/>
            <a:rect l="l" t="t" r="r" b="b"/>
            <a:pathLst>
              <a:path w="38100" h="3743325">
                <a:moveTo>
                  <a:pt x="0" y="0"/>
                </a:moveTo>
                <a:lnTo>
                  <a:pt x="38100" y="0"/>
                </a:lnTo>
                <a:lnTo>
                  <a:pt x="381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43844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6858" y="139694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852781"/>
            <a:ext cx="5181600" cy="857250"/>
          </a:xfrm>
          <a:custGeom>
            <a:avLst/>
            <a:gdLst/>
            <a:ahLst/>
            <a:cxnLst/>
            <a:rect l="l" t="t" r="r" b="b"/>
            <a:pathLst>
              <a:path w="5181600" h="857250">
                <a:moveTo>
                  <a:pt x="0" y="0"/>
                </a:moveTo>
                <a:lnTo>
                  <a:pt x="5181600" y="0"/>
                </a:lnTo>
                <a:lnTo>
                  <a:pt x="518160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6081" y="2005180"/>
            <a:ext cx="484958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classe 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"George W. Bush"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domina il dataset con oltre il 40% delle immagini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9600" y="2862431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Conseguenze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32434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950" y="33958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700" y="3386306"/>
            <a:ext cx="32575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Bias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verso la classe maggioritaria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7768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0" y="39292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919706"/>
            <a:ext cx="338001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Sensibilità bassa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9600" y="43102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950" y="44626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8699" y="4453106"/>
            <a:ext cx="293914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Metriche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aggregate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fuorvianti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29350" y="1214606"/>
            <a:ext cx="5581650" cy="3743325"/>
          </a:xfrm>
          <a:custGeom>
            <a:avLst/>
            <a:gdLst/>
            <a:ahLst/>
            <a:cxnLst/>
            <a:rect l="l" t="t" r="r" b="b"/>
            <a:pathLst>
              <a:path w="5581650" h="3743325">
                <a:moveTo>
                  <a:pt x="0" y="0"/>
                </a:moveTo>
                <a:lnTo>
                  <a:pt x="5581650" y="0"/>
                </a:lnTo>
                <a:lnTo>
                  <a:pt x="558165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29350" y="1214606"/>
            <a:ext cx="38100" cy="3743325"/>
          </a:xfrm>
          <a:custGeom>
            <a:avLst/>
            <a:gdLst/>
            <a:ahLst/>
            <a:cxnLst/>
            <a:rect l="l" t="t" r="r" b="b"/>
            <a:pathLst>
              <a:path w="38100" h="3743325">
                <a:moveTo>
                  <a:pt x="0" y="0"/>
                </a:moveTo>
                <a:lnTo>
                  <a:pt x="38100" y="0"/>
                </a:lnTo>
                <a:lnTo>
                  <a:pt x="381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53188" y="1438444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7439" y="44023"/>
                </a:moveTo>
                <a:cubicBezTo>
                  <a:pt x="230832" y="40630"/>
                  <a:pt x="236503" y="41478"/>
                  <a:pt x="238199" y="45943"/>
                </a:cubicBezTo>
                <a:cubicBezTo>
                  <a:pt x="241236" y="53846"/>
                  <a:pt x="242888" y="62463"/>
                  <a:pt x="242888" y="71438"/>
                </a:cubicBezTo>
                <a:cubicBezTo>
                  <a:pt x="242888" y="110907"/>
                  <a:pt x="210919" y="142875"/>
                  <a:pt x="171450" y="142875"/>
                </a:cubicBezTo>
                <a:cubicBezTo>
                  <a:pt x="163637" y="142875"/>
                  <a:pt x="156091" y="141625"/>
                  <a:pt x="149036" y="139303"/>
                </a:cubicBezTo>
                <a:lnTo>
                  <a:pt x="65589" y="222751"/>
                </a:lnTo>
                <a:cubicBezTo>
                  <a:pt x="53042" y="235297"/>
                  <a:pt x="32683" y="235297"/>
                  <a:pt x="20136" y="222751"/>
                </a:cubicBezTo>
                <a:cubicBezTo>
                  <a:pt x="7590" y="210205"/>
                  <a:pt x="7590" y="189845"/>
                  <a:pt x="20136" y="177299"/>
                </a:cubicBezTo>
                <a:lnTo>
                  <a:pt x="103584" y="93851"/>
                </a:lnTo>
                <a:cubicBezTo>
                  <a:pt x="101263" y="86797"/>
                  <a:pt x="100013" y="79296"/>
                  <a:pt x="100013" y="71438"/>
                </a:cubicBezTo>
                <a:cubicBezTo>
                  <a:pt x="100013" y="31968"/>
                  <a:pt x="131981" y="0"/>
                  <a:pt x="171450" y="0"/>
                </a:cubicBezTo>
                <a:cubicBezTo>
                  <a:pt x="180424" y="0"/>
                  <a:pt x="189041" y="1652"/>
                  <a:pt x="196944" y="4688"/>
                </a:cubicBezTo>
                <a:cubicBezTo>
                  <a:pt x="201409" y="6385"/>
                  <a:pt x="202213" y="12055"/>
                  <a:pt x="198864" y="15448"/>
                </a:cubicBezTo>
                <a:lnTo>
                  <a:pt x="159261" y="55052"/>
                </a:lnTo>
                <a:cubicBezTo>
                  <a:pt x="157922" y="56391"/>
                  <a:pt x="157163" y="58222"/>
                  <a:pt x="157163" y="60097"/>
                </a:cubicBezTo>
                <a:lnTo>
                  <a:pt x="157163" y="78581"/>
                </a:lnTo>
                <a:cubicBezTo>
                  <a:pt x="157163" y="82510"/>
                  <a:pt x="160377" y="85725"/>
                  <a:pt x="164306" y="85725"/>
                </a:cubicBezTo>
                <a:lnTo>
                  <a:pt x="182791" y="85725"/>
                </a:lnTo>
                <a:cubicBezTo>
                  <a:pt x="184666" y="85725"/>
                  <a:pt x="186497" y="84966"/>
                  <a:pt x="187836" y="83627"/>
                </a:cubicBezTo>
                <a:lnTo>
                  <a:pt x="227439" y="4402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828064" y="1396942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Soluzioni Adottate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38900" y="1852781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577013" y="200518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5218" y="11519"/>
                </a:moveTo>
                <a:cubicBezTo>
                  <a:pt x="139236" y="9845"/>
                  <a:pt x="143824" y="10783"/>
                  <a:pt x="146905" y="13830"/>
                </a:cubicBezTo>
                <a:lnTo>
                  <a:pt x="168336" y="35261"/>
                </a:lnTo>
                <a:cubicBezTo>
                  <a:pt x="170345" y="37270"/>
                  <a:pt x="171483" y="39983"/>
                  <a:pt x="171483" y="42829"/>
                </a:cubicBezTo>
                <a:cubicBezTo>
                  <a:pt x="171483" y="45675"/>
                  <a:pt x="170345" y="48388"/>
                  <a:pt x="168336" y="50397"/>
                </a:cubicBezTo>
                <a:lnTo>
                  <a:pt x="146905" y="71828"/>
                </a:lnTo>
                <a:cubicBezTo>
                  <a:pt x="143824" y="74909"/>
                  <a:pt x="139236" y="75813"/>
                  <a:pt x="135218" y="74139"/>
                </a:cubicBezTo>
                <a:cubicBezTo>
                  <a:pt x="131199" y="72464"/>
                  <a:pt x="128588" y="68613"/>
                  <a:pt x="128588" y="64294"/>
                </a:cubicBezTo>
                <a:lnTo>
                  <a:pt x="128588" y="53578"/>
                </a:lnTo>
                <a:lnTo>
                  <a:pt x="117872" y="53578"/>
                </a:lnTo>
                <a:cubicBezTo>
                  <a:pt x="114490" y="53578"/>
                  <a:pt x="111309" y="55152"/>
                  <a:pt x="109299" y="57864"/>
                </a:cubicBezTo>
                <a:lnTo>
                  <a:pt x="98450" y="72330"/>
                </a:lnTo>
                <a:lnTo>
                  <a:pt x="85055" y="54482"/>
                </a:lnTo>
                <a:lnTo>
                  <a:pt x="92154" y="45006"/>
                </a:lnTo>
                <a:cubicBezTo>
                  <a:pt x="98215" y="36902"/>
                  <a:pt x="107759" y="32147"/>
                  <a:pt x="117872" y="32147"/>
                </a:cubicBezTo>
                <a:lnTo>
                  <a:pt x="128588" y="32147"/>
                </a:lnTo>
                <a:lnTo>
                  <a:pt x="128588" y="21431"/>
                </a:lnTo>
                <a:cubicBezTo>
                  <a:pt x="128588" y="17112"/>
                  <a:pt x="131199" y="13194"/>
                  <a:pt x="135218" y="11519"/>
                </a:cubicBezTo>
                <a:close/>
                <a:moveTo>
                  <a:pt x="51569" y="99120"/>
                </a:moveTo>
                <a:lnTo>
                  <a:pt x="64963" y="116968"/>
                </a:lnTo>
                <a:lnTo>
                  <a:pt x="57864" y="126444"/>
                </a:lnTo>
                <a:cubicBezTo>
                  <a:pt x="51803" y="134548"/>
                  <a:pt x="42260" y="139303"/>
                  <a:pt x="32147" y="139303"/>
                </a:cubicBezTo>
                <a:lnTo>
                  <a:pt x="10716" y="139303"/>
                </a:lnTo>
                <a:cubicBezTo>
                  <a:pt x="4789" y="139303"/>
                  <a:pt x="0" y="134515"/>
                  <a:pt x="0" y="128588"/>
                </a:cubicBezTo>
                <a:cubicBezTo>
                  <a:pt x="0" y="122660"/>
                  <a:pt x="4789" y="117872"/>
                  <a:pt x="10716" y="117872"/>
                </a:cubicBezTo>
                <a:lnTo>
                  <a:pt x="32147" y="117872"/>
                </a:lnTo>
                <a:cubicBezTo>
                  <a:pt x="35529" y="117872"/>
                  <a:pt x="38710" y="116298"/>
                  <a:pt x="40719" y="113586"/>
                </a:cubicBezTo>
                <a:lnTo>
                  <a:pt x="51569" y="99120"/>
                </a:lnTo>
                <a:close/>
                <a:moveTo>
                  <a:pt x="146871" y="157587"/>
                </a:moveTo>
                <a:cubicBezTo>
                  <a:pt x="143790" y="160667"/>
                  <a:pt x="139203" y="161572"/>
                  <a:pt x="135184" y="159897"/>
                </a:cubicBezTo>
                <a:cubicBezTo>
                  <a:pt x="131166" y="158223"/>
                  <a:pt x="128588" y="154338"/>
                  <a:pt x="128588" y="150019"/>
                </a:cubicBezTo>
                <a:lnTo>
                  <a:pt x="128588" y="139303"/>
                </a:lnTo>
                <a:lnTo>
                  <a:pt x="117872" y="139303"/>
                </a:lnTo>
                <a:cubicBezTo>
                  <a:pt x="107759" y="139303"/>
                  <a:pt x="98215" y="134548"/>
                  <a:pt x="92154" y="126444"/>
                </a:cubicBezTo>
                <a:lnTo>
                  <a:pt x="40719" y="57864"/>
                </a:lnTo>
                <a:cubicBezTo>
                  <a:pt x="38710" y="55152"/>
                  <a:pt x="35529" y="53578"/>
                  <a:pt x="32147" y="53578"/>
                </a:cubicBez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32147" y="32147"/>
                </a:lnTo>
                <a:cubicBezTo>
                  <a:pt x="42260" y="32147"/>
                  <a:pt x="51803" y="36902"/>
                  <a:pt x="57864" y="45006"/>
                </a:cubicBezTo>
                <a:lnTo>
                  <a:pt x="109299" y="113586"/>
                </a:lnTo>
                <a:cubicBezTo>
                  <a:pt x="111309" y="116298"/>
                  <a:pt x="114490" y="117872"/>
                  <a:pt x="117872" y="117872"/>
                </a:cubicBezTo>
                <a:lnTo>
                  <a:pt x="128588" y="117872"/>
                </a:lnTo>
                <a:lnTo>
                  <a:pt x="128588" y="107156"/>
                </a:lnTo>
                <a:cubicBezTo>
                  <a:pt x="128588" y="102837"/>
                  <a:pt x="131199" y="98919"/>
                  <a:pt x="135218" y="97244"/>
                </a:cubicBezTo>
                <a:cubicBezTo>
                  <a:pt x="139236" y="95570"/>
                  <a:pt x="143824" y="96508"/>
                  <a:pt x="146905" y="99555"/>
                </a:cubicBezTo>
                <a:lnTo>
                  <a:pt x="168336" y="120986"/>
                </a:lnTo>
                <a:cubicBezTo>
                  <a:pt x="170345" y="122995"/>
                  <a:pt x="171483" y="125708"/>
                  <a:pt x="171483" y="128554"/>
                </a:cubicBezTo>
                <a:cubicBezTo>
                  <a:pt x="171483" y="131400"/>
                  <a:pt x="170345" y="134113"/>
                  <a:pt x="168336" y="136122"/>
                </a:cubicBezTo>
                <a:lnTo>
                  <a:pt x="146905" y="15755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858000" y="1942587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Suddivisione stratificata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57963" y="2239904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Mantiene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proporzioni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test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900" y="2729081"/>
            <a:ext cx="5181600" cy="933450"/>
          </a:xfrm>
          <a:custGeom>
            <a:avLst/>
            <a:gdLst/>
            <a:ahLst/>
            <a:cxnLst/>
            <a:rect l="l" t="t" r="r" b="b"/>
            <a:pathLst>
              <a:path w="5181600" h="933450">
                <a:moveTo>
                  <a:pt x="0" y="0"/>
                </a:moveTo>
                <a:lnTo>
                  <a:pt x="5181600" y="0"/>
                </a:lnTo>
                <a:lnTo>
                  <a:pt x="5181600" y="933450"/>
                </a:lnTo>
                <a:lnTo>
                  <a:pt x="0" y="93345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55581" y="2881481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858000" y="2812085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</a:rPr>
              <a:t>Peso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57963" y="3152944"/>
            <a:ext cx="4943475" cy="390525"/>
          </a:xfrm>
          <a:custGeom>
            <a:avLst/>
            <a:gdLst/>
            <a:ahLst/>
            <a:cxnLst/>
            <a:rect l="l" t="t" r="r" b="b"/>
            <a:pathLst>
              <a:path w="4943475" h="390525">
                <a:moveTo>
                  <a:pt x="0" y="0"/>
                </a:moveTo>
                <a:lnTo>
                  <a:pt x="4943475" y="0"/>
                </a:lnTo>
                <a:lnTo>
                  <a:pt x="4943475" y="390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600825" y="3233906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</a:t>
            </a:r>
            <a:r>
              <a:rPr lang="it-IT" sz="7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= N / (K ·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7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38900" y="3776831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77013" y="392923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42863" y="32147"/>
                </a:moveTo>
                <a:cubicBezTo>
                  <a:pt x="42863" y="26220"/>
                  <a:pt x="47651" y="21431"/>
                  <a:pt x="53578" y="21431"/>
                </a:cubicBezTo>
                <a:lnTo>
                  <a:pt x="117872" y="21431"/>
                </a:lnTo>
                <a:cubicBezTo>
                  <a:pt x="123799" y="21431"/>
                  <a:pt x="128588" y="26220"/>
                  <a:pt x="128588" y="32147"/>
                </a:cubicBezTo>
                <a:cubicBezTo>
                  <a:pt x="128588" y="38074"/>
                  <a:pt x="123799" y="42863"/>
                  <a:pt x="117872" y="42863"/>
                </a:cubicBezTo>
                <a:lnTo>
                  <a:pt x="53578" y="42863"/>
                </a:lnTo>
                <a:cubicBezTo>
                  <a:pt x="47651" y="42863"/>
                  <a:pt x="42863" y="38074"/>
                  <a:pt x="42863" y="32147"/>
                </a:cubicBezTo>
                <a:close/>
                <a:moveTo>
                  <a:pt x="53578" y="58936"/>
                </a:moveTo>
                <a:lnTo>
                  <a:pt x="96441" y="58936"/>
                </a:lnTo>
                <a:cubicBezTo>
                  <a:pt x="102368" y="58936"/>
                  <a:pt x="107156" y="63724"/>
                  <a:pt x="107156" y="69652"/>
                </a:cubicBezTo>
                <a:cubicBezTo>
                  <a:pt x="107156" y="75579"/>
                  <a:pt x="102368" y="80367"/>
                  <a:pt x="96441" y="80367"/>
                </a:cubicBezTo>
                <a:lnTo>
                  <a:pt x="53578" y="80367"/>
                </a:lnTo>
                <a:cubicBezTo>
                  <a:pt x="47651" y="80367"/>
                  <a:pt x="42863" y="75579"/>
                  <a:pt x="42863" y="69652"/>
                </a:cubicBezTo>
                <a:cubicBezTo>
                  <a:pt x="42863" y="63724"/>
                  <a:pt x="47651" y="58936"/>
                  <a:pt x="53578" y="58936"/>
                </a:cubicBezTo>
                <a:close/>
                <a:moveTo>
                  <a:pt x="53578" y="96441"/>
                </a:moveTo>
                <a:lnTo>
                  <a:pt x="139303" y="96441"/>
                </a:lnTo>
                <a:cubicBezTo>
                  <a:pt x="145230" y="96441"/>
                  <a:pt x="150019" y="101229"/>
                  <a:pt x="150019" y="107156"/>
                </a:cubicBezTo>
                <a:cubicBezTo>
                  <a:pt x="150019" y="113083"/>
                  <a:pt x="145230" y="117872"/>
                  <a:pt x="139303" y="117872"/>
                </a:cubicBezTo>
                <a:lnTo>
                  <a:pt x="53578" y="117872"/>
                </a:lnTo>
                <a:cubicBezTo>
                  <a:pt x="47651" y="117872"/>
                  <a:pt x="42863" y="113083"/>
                  <a:pt x="42863" y="107156"/>
                </a:cubicBezTo>
                <a:cubicBezTo>
                  <a:pt x="42863" y="101229"/>
                  <a:pt x="47651" y="96441"/>
                  <a:pt x="53578" y="964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858000" y="3857113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F1-Score ponderato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577013" y="4153749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robusta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allo sbilanciamento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400050" y="5193845"/>
            <a:ext cx="11410950" cy="1411742"/>
          </a:xfrm>
          <a:custGeom>
            <a:avLst/>
            <a:gdLst/>
            <a:ahLst/>
            <a:cxnLst/>
            <a:rect l="l" t="t" r="r" b="b"/>
            <a:pathLst>
              <a:path w="11430000" h="1333500">
                <a:moveTo>
                  <a:pt x="0" y="0"/>
                </a:moveTo>
                <a:lnTo>
                  <a:pt x="11430000" y="0"/>
                </a:lnTo>
                <a:lnTo>
                  <a:pt x="11430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533400" y="5310189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Distribuzione delle Classi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5334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5715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5619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21336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21717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Powell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21621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236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37338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37719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Blair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37623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144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53340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53721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Rumsfeld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53625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69342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9723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Schroeder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69627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6" name="Shape 54"/>
          <p:cNvSpPr/>
          <p:nvPr/>
        </p:nvSpPr>
        <p:spPr>
          <a:xfrm>
            <a:off x="85344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7" name="Text 55"/>
          <p:cNvSpPr/>
          <p:nvPr/>
        </p:nvSpPr>
        <p:spPr>
          <a:xfrm>
            <a:off x="85725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Sharon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85629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9" name="Shape 57"/>
          <p:cNvSpPr/>
          <p:nvPr/>
        </p:nvSpPr>
        <p:spPr>
          <a:xfrm>
            <a:off x="101346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101727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Chavez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1" name="Text 59"/>
          <p:cNvSpPr/>
          <p:nvPr/>
        </p:nvSpPr>
        <p:spPr>
          <a:xfrm>
            <a:off x="101631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71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9142ADC-E3E8-E518-9189-CF1AF7CB219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6" name="Shape 0">
              <a:extLst>
                <a:ext uri="{FF2B5EF4-FFF2-40B4-BE49-F238E27FC236}">
                  <a16:creationId xmlns:a16="http://schemas.microsoft.com/office/drawing/2014/main" id="{5C9FCA2D-DE12-0A7A-EA75-B7ECF7F9DC9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7" name="Text 1">
              <a:extLst>
                <a:ext uri="{FF2B5EF4-FFF2-40B4-BE49-F238E27FC236}">
                  <a16:creationId xmlns:a16="http://schemas.microsoft.com/office/drawing/2014/main" id="{CD859450-FFFC-1434-49A0-30682D9B1D7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17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99" y="434751"/>
            <a:ext cx="8296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Indice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9600" y="783093"/>
            <a:ext cx="582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Struttura della presentazione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11B65862-BF97-9591-EAEE-AAEA8267E56C}"/>
              </a:ext>
            </a:extLst>
          </p:cNvPr>
          <p:cNvGrpSpPr/>
          <p:nvPr/>
        </p:nvGrpSpPr>
        <p:grpSpPr>
          <a:xfrm>
            <a:off x="381000" y="1457325"/>
            <a:ext cx="11410950" cy="3429000"/>
            <a:chOff x="400050" y="1409700"/>
            <a:chExt cx="11410950" cy="3429000"/>
          </a:xfrm>
        </p:grpSpPr>
        <p:sp>
          <p:nvSpPr>
            <p:cNvPr id="5" name="Shape 3"/>
            <p:cNvSpPr/>
            <p:nvPr/>
          </p:nvSpPr>
          <p:spPr>
            <a:xfrm>
              <a:off x="400050" y="140970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" name="Shape 4"/>
            <p:cNvSpPr/>
            <p:nvPr/>
          </p:nvSpPr>
          <p:spPr>
            <a:xfrm>
              <a:off x="400050" y="140970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571500" y="15621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528638" y="153760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66800" y="1562100"/>
              <a:ext cx="31623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Introduzione e Motivazioni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066800" y="1828800"/>
              <a:ext cx="4638675" cy="4857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Contesto applicativo, maledizione della dimensionalità, obiettivi del progetto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229350" y="140970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6229350" y="140970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6400800" y="15621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6357938" y="153760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6896100" y="1538288"/>
              <a:ext cx="29432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Framework Matematico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6896100" y="1800225"/>
              <a:ext cx="4629150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PCA, SVD,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SVM,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Neural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Network, metriche di similarità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400050" y="253365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400050" y="253365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571500" y="26860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528638" y="266972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1066799" y="2686050"/>
              <a:ext cx="3471863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Dataset e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Preprocessing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1066800" y="3019424"/>
              <a:ext cx="463867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LFW, analisi sbilanciamento, pipeline di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preprocessing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faccia media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229350" y="253365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229350" y="253365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400800" y="26860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6357938" y="266155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915151" y="2657475"/>
              <a:ext cx="4029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Esperimenti: Riduzione Dimensionale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6896100" y="3005137"/>
              <a:ext cx="4629150" cy="3524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Studio di ablazione PCA,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addestramento AE, confronto di ricostruzione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400050" y="3657600"/>
              <a:ext cx="5581650" cy="1181100"/>
            </a:xfrm>
            <a:custGeom>
              <a:avLst/>
              <a:gdLst/>
              <a:ahLst/>
              <a:cxnLst/>
              <a:rect l="l" t="t" r="r" b="b"/>
              <a:pathLst>
                <a:path w="5581650" h="1181100">
                  <a:moveTo>
                    <a:pt x="0" y="0"/>
                  </a:moveTo>
                  <a:lnTo>
                    <a:pt x="5581650" y="0"/>
                  </a:lnTo>
                  <a:lnTo>
                    <a:pt x="558165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400050" y="3657600"/>
              <a:ext cx="38100" cy="1181100"/>
            </a:xfrm>
            <a:custGeom>
              <a:avLst/>
              <a:gdLst/>
              <a:ahLst/>
              <a:cxnLst/>
              <a:rect l="l" t="t" r="r" b="b"/>
              <a:pathLst>
                <a:path w="38100" h="1181100">
                  <a:moveTo>
                    <a:pt x="0" y="0"/>
                  </a:moveTo>
                  <a:lnTo>
                    <a:pt x="38100" y="0"/>
                  </a:lnTo>
                  <a:lnTo>
                    <a:pt x="3810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571500" y="3810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528638" y="379367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1066800" y="3810000"/>
              <a:ext cx="30861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Risultati: Face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Recognition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1066799" y="4133850"/>
              <a:ext cx="4638676" cy="4191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Protocollo sperimentale, risultati quantitativi, curve ROC e matrici di confusione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6229350" y="3657600"/>
              <a:ext cx="5581650" cy="1181100"/>
            </a:xfrm>
            <a:custGeom>
              <a:avLst/>
              <a:gdLst/>
              <a:ahLst/>
              <a:cxnLst/>
              <a:rect l="l" t="t" r="r" b="b"/>
              <a:pathLst>
                <a:path w="5581650" h="1181100">
                  <a:moveTo>
                    <a:pt x="0" y="0"/>
                  </a:moveTo>
                  <a:lnTo>
                    <a:pt x="5581650" y="0"/>
                  </a:lnTo>
                  <a:lnTo>
                    <a:pt x="558165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229350" y="3657600"/>
              <a:ext cx="38100" cy="1181100"/>
            </a:xfrm>
            <a:custGeom>
              <a:avLst/>
              <a:gdLst/>
              <a:ahLst/>
              <a:cxnLst/>
              <a:rect l="l" t="t" r="r" b="b"/>
              <a:pathLst>
                <a:path w="38100" h="1181100">
                  <a:moveTo>
                    <a:pt x="0" y="0"/>
                  </a:moveTo>
                  <a:lnTo>
                    <a:pt x="38100" y="0"/>
                  </a:lnTo>
                  <a:lnTo>
                    <a:pt x="3810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400800" y="3810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6357938" y="379367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6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896100" y="3810000"/>
              <a:ext cx="29432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Risultati: Face </a:t>
              </a:r>
              <a:r>
                <a:rPr lang="it-IT" sz="1500" b="1" noProof="0" dirty="0" err="1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Verification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896100" y="4057650"/>
              <a:ext cx="4629150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Setup di verifica, distanza euclidea vs similarità del coseno, distribuzione di similarità,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heatmap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84C147F-1807-EF35-0A04-0EC769DAE213}"/>
              </a:ext>
            </a:extLst>
          </p:cNvPr>
          <p:cNvGrpSpPr/>
          <p:nvPr/>
        </p:nvGrpSpPr>
        <p:grpSpPr>
          <a:xfrm>
            <a:off x="381000" y="5295900"/>
            <a:ext cx="11430000" cy="847725"/>
            <a:chOff x="381000" y="5181599"/>
            <a:chExt cx="11430000" cy="847725"/>
          </a:xfrm>
        </p:grpSpPr>
        <p:sp>
          <p:nvSpPr>
            <p:cNvPr id="41" name="Shape 39"/>
            <p:cNvSpPr/>
            <p:nvPr/>
          </p:nvSpPr>
          <p:spPr>
            <a:xfrm>
              <a:off x="381000" y="5181599"/>
              <a:ext cx="11430000" cy="847725"/>
            </a:xfrm>
            <a:custGeom>
              <a:avLst/>
              <a:gdLst/>
              <a:ahLst/>
              <a:cxnLst/>
              <a:rect l="l" t="t" r="r" b="b"/>
              <a:pathLst>
                <a:path w="11430000" h="742950">
                  <a:moveTo>
                    <a:pt x="0" y="0"/>
                  </a:moveTo>
                  <a:lnTo>
                    <a:pt x="11430000" y="0"/>
                  </a:lnTo>
                  <a:lnTo>
                    <a:pt x="11430000" y="742950"/>
                  </a:lnTo>
                  <a:lnTo>
                    <a:pt x="0" y="742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Shape 40"/>
            <p:cNvSpPr/>
            <p:nvPr/>
          </p:nvSpPr>
          <p:spPr>
            <a:xfrm>
              <a:off x="609600" y="5476874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50031" y="142875"/>
                  </a:moveTo>
                  <a:cubicBezTo>
                    <a:pt x="250031" y="83734"/>
                    <a:pt x="202016" y="35719"/>
                    <a:pt x="142875" y="35719"/>
                  </a:cubicBezTo>
                  <a:cubicBezTo>
                    <a:pt x="83734" y="35719"/>
                    <a:pt x="35719" y="83734"/>
                    <a:pt x="35719" y="142875"/>
                  </a:cubicBezTo>
                  <a:cubicBezTo>
                    <a:pt x="35719" y="202016"/>
                    <a:pt x="83734" y="250031"/>
                    <a:pt x="142875" y="250031"/>
                  </a:cubicBezTo>
                  <a:cubicBezTo>
                    <a:pt x="202016" y="250031"/>
                    <a:pt x="250031" y="202016"/>
                    <a:pt x="250031" y="142875"/>
                  </a:cubicBezTo>
                  <a:close/>
                  <a:moveTo>
                    <a:pt x="0" y="142875"/>
                  </a:moveTo>
                  <a:cubicBezTo>
                    <a:pt x="0" y="64020"/>
                    <a:pt x="64020" y="0"/>
                    <a:pt x="142875" y="0"/>
                  </a:cubicBezTo>
                  <a:cubicBezTo>
                    <a:pt x="221730" y="0"/>
                    <a:pt x="285750" y="64020"/>
                    <a:pt x="285750" y="142875"/>
                  </a:cubicBezTo>
                  <a:cubicBezTo>
                    <a:pt x="285750" y="221730"/>
                    <a:pt x="221730" y="285750"/>
                    <a:pt x="142875" y="285750"/>
                  </a:cubicBezTo>
                  <a:cubicBezTo>
                    <a:pt x="64020" y="285750"/>
                    <a:pt x="0" y="221730"/>
                    <a:pt x="0" y="142875"/>
                  </a:cubicBezTo>
                  <a:close/>
                  <a:moveTo>
                    <a:pt x="142875" y="187523"/>
                  </a:moveTo>
                  <a:cubicBezTo>
                    <a:pt x="167517" y="187523"/>
                    <a:pt x="187523" y="167517"/>
                    <a:pt x="187523" y="142875"/>
                  </a:cubicBezTo>
                  <a:cubicBezTo>
                    <a:pt x="187523" y="118233"/>
                    <a:pt x="167517" y="98227"/>
                    <a:pt x="142875" y="98227"/>
                  </a:cubicBezTo>
                  <a:cubicBezTo>
                    <a:pt x="118233" y="98227"/>
                    <a:pt x="98227" y="118233"/>
                    <a:pt x="98227" y="142875"/>
                  </a:cubicBezTo>
                  <a:cubicBezTo>
                    <a:pt x="98227" y="167517"/>
                    <a:pt x="118233" y="187523"/>
                    <a:pt x="142875" y="187523"/>
                  </a:cubicBezTo>
                  <a:close/>
                  <a:moveTo>
                    <a:pt x="142875" y="62508"/>
                  </a:moveTo>
                  <a:cubicBezTo>
                    <a:pt x="187231" y="62508"/>
                    <a:pt x="223242" y="98519"/>
                    <a:pt x="223242" y="142875"/>
                  </a:cubicBezTo>
                  <a:cubicBezTo>
                    <a:pt x="223242" y="187231"/>
                    <a:pt x="187231" y="223242"/>
                    <a:pt x="142875" y="223242"/>
                  </a:cubicBezTo>
                  <a:cubicBezTo>
                    <a:pt x="98519" y="223242"/>
                    <a:pt x="62508" y="187231"/>
                    <a:pt x="62508" y="142875"/>
                  </a:cubicBezTo>
                  <a:cubicBezTo>
                    <a:pt x="62508" y="98519"/>
                    <a:pt x="98519" y="62508"/>
                    <a:pt x="142875" y="62508"/>
                  </a:cubicBezTo>
                  <a:close/>
                  <a:moveTo>
                    <a:pt x="125016" y="142875"/>
                  </a:moveTo>
                  <a:cubicBezTo>
                    <a:pt x="125016" y="133018"/>
                    <a:pt x="133018" y="125016"/>
                    <a:pt x="142875" y="125016"/>
                  </a:cubicBezTo>
                  <a:cubicBezTo>
                    <a:pt x="152732" y="125016"/>
                    <a:pt x="160734" y="133018"/>
                    <a:pt x="160734" y="142875"/>
                  </a:cubicBezTo>
                  <a:cubicBezTo>
                    <a:pt x="160734" y="152732"/>
                    <a:pt x="152732" y="160734"/>
                    <a:pt x="142875" y="160734"/>
                  </a:cubicBezTo>
                  <a:cubicBezTo>
                    <a:pt x="133018" y="160734"/>
                    <a:pt x="125016" y="152732"/>
                    <a:pt x="125016" y="14287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1081088" y="5362574"/>
              <a:ext cx="81438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4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Obiettivo</a:t>
              </a:r>
              <a:endParaRPr lang="it-IT" sz="1400" noProof="0" dirty="0">
                <a:latin typeface="Montserrat" pitchFamily="2" charset="0"/>
              </a:endParaRPr>
            </a:p>
          </p:txBody>
        </p:sp>
        <p:sp>
          <p:nvSpPr>
            <p:cNvPr id="44" name="Text 42"/>
            <p:cNvSpPr/>
            <p:nvPr/>
          </p:nvSpPr>
          <p:spPr>
            <a:xfrm>
              <a:off x="1081088" y="5553074"/>
              <a:ext cx="10482262" cy="361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rigoroso tra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(lineare)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</a:t>
              </a:r>
              <a:r>
                <a:rPr lang="it-IT" sz="1200" b="1" noProof="0" dirty="0" err="1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(non-lineare)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per riduzione dimensionale nel riconoscimento e verifica facciale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1000"/>
            <a:ext cx="5772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Preprocessing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4517"/>
            <a:ext cx="3743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Dall'acquisizione alla standardizzazione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148444"/>
            <a:ext cx="11430000" cy="1524000"/>
          </a:xfrm>
          <a:custGeom>
            <a:avLst/>
            <a:gdLst/>
            <a:ahLst/>
            <a:cxnLst/>
            <a:rect l="l" t="t" r="r" b="b"/>
            <a:pathLst>
              <a:path w="11430000" h="1524000">
                <a:moveTo>
                  <a:pt x="0" y="0"/>
                </a:moveTo>
                <a:lnTo>
                  <a:pt x="11430000" y="0"/>
                </a:lnTo>
                <a:lnTo>
                  <a:pt x="11430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165673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378966" y="1572986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11906"/>
                </a:moveTo>
                <a:cubicBezTo>
                  <a:pt x="95250" y="5321"/>
                  <a:pt x="89929" y="0"/>
                  <a:pt x="83344" y="0"/>
                </a:cubicBezTo>
                <a:cubicBezTo>
                  <a:pt x="76758" y="0"/>
                  <a:pt x="71438" y="5321"/>
                  <a:pt x="71438" y="11906"/>
                </a:cubicBezTo>
                <a:lnTo>
                  <a:pt x="71438" y="90301"/>
                </a:lnTo>
                <a:lnTo>
                  <a:pt x="56034" y="74898"/>
                </a:lnTo>
                <a:cubicBezTo>
                  <a:pt x="51383" y="70247"/>
                  <a:pt x="43830" y="70247"/>
                  <a:pt x="39179" y="74898"/>
                </a:cubicBezTo>
                <a:cubicBezTo>
                  <a:pt x="34528" y="79549"/>
                  <a:pt x="34528" y="87102"/>
                  <a:pt x="39179" y="91753"/>
                </a:cubicBezTo>
                <a:lnTo>
                  <a:pt x="74898" y="127471"/>
                </a:lnTo>
                <a:cubicBezTo>
                  <a:pt x="79549" y="132122"/>
                  <a:pt x="87102" y="132122"/>
                  <a:pt x="91753" y="127471"/>
                </a:cubicBezTo>
                <a:lnTo>
                  <a:pt x="127471" y="91753"/>
                </a:lnTo>
                <a:cubicBezTo>
                  <a:pt x="132122" y="87102"/>
                  <a:pt x="132122" y="79549"/>
                  <a:pt x="127471" y="74898"/>
                </a:cubicBezTo>
                <a:cubicBezTo>
                  <a:pt x="122820" y="70247"/>
                  <a:pt x="115267" y="70247"/>
                  <a:pt x="110617" y="74898"/>
                </a:cubicBezTo>
                <a:lnTo>
                  <a:pt x="95250" y="90301"/>
                </a:lnTo>
                <a:lnTo>
                  <a:pt x="95250" y="11906"/>
                </a:lnTo>
                <a:close/>
                <a:moveTo>
                  <a:pt x="23812" y="119063"/>
                </a:moveTo>
                <a:cubicBezTo>
                  <a:pt x="10678" y="119063"/>
                  <a:pt x="0" y="129741"/>
                  <a:pt x="0" y="142875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42875"/>
                </a:lnTo>
                <a:cubicBezTo>
                  <a:pt x="166688" y="129741"/>
                  <a:pt x="156009" y="119063"/>
                  <a:pt x="142875" y="119063"/>
                </a:cubicBezTo>
                <a:lnTo>
                  <a:pt x="125425" y="119063"/>
                </a:lnTo>
                <a:lnTo>
                  <a:pt x="104366" y="140122"/>
                </a:lnTo>
                <a:cubicBezTo>
                  <a:pt x="92757" y="151730"/>
                  <a:pt x="73893" y="151730"/>
                  <a:pt x="62285" y="140122"/>
                </a:cubicBezTo>
                <a:lnTo>
                  <a:pt x="41263" y="119063"/>
                </a:lnTo>
                <a:lnTo>
                  <a:pt x="23812" y="119063"/>
                </a:lnTo>
                <a:close/>
                <a:moveTo>
                  <a:pt x="136922" y="139898"/>
                </a:moveTo>
                <a:cubicBezTo>
                  <a:pt x="141850" y="139898"/>
                  <a:pt x="145852" y="143900"/>
                  <a:pt x="145852" y="148828"/>
                </a:cubicBezTo>
                <a:cubicBezTo>
                  <a:pt x="145852" y="153757"/>
                  <a:pt x="141850" y="157758"/>
                  <a:pt x="136922" y="157758"/>
                </a:cubicBezTo>
                <a:cubicBezTo>
                  <a:pt x="131993" y="157758"/>
                  <a:pt x="127992" y="153757"/>
                  <a:pt x="127992" y="148828"/>
                </a:cubicBezTo>
                <a:cubicBezTo>
                  <a:pt x="127992" y="143900"/>
                  <a:pt x="131993" y="139898"/>
                  <a:pt x="136922" y="13989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72755" y="2049236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Load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0969" y="2247219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LFW Dataset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418203" y="17852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385722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595272" y="1581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11"/>
                  <a:pt x="134689" y="23812"/>
                  <a:pt x="95250" y="23812"/>
                </a:cubicBezTo>
                <a:lnTo>
                  <a:pt x="95250" y="166688"/>
                </a:lnTo>
                <a:cubicBezTo>
                  <a:pt x="134689" y="166688"/>
                  <a:pt x="166688" y="134689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154803" y="2057400"/>
            <a:ext cx="11187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Scala di Grigi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393318" y="2260826"/>
            <a:ext cx="7471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 canale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820151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19879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941335" y="15811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59531" y="23812"/>
                </a:moveTo>
                <a:cubicBezTo>
                  <a:pt x="59531" y="17227"/>
                  <a:pt x="54211" y="11906"/>
                  <a:pt x="47625" y="11906"/>
                </a:cubicBezTo>
                <a:cubicBezTo>
                  <a:pt x="41039" y="11906"/>
                  <a:pt x="35719" y="17227"/>
                  <a:pt x="35719" y="23812"/>
                </a:cubicBezTo>
                <a:lnTo>
                  <a:pt x="35719" y="47625"/>
                </a:lnTo>
                <a:lnTo>
                  <a:pt x="11906" y="47625"/>
                </a:lnTo>
                <a:cubicBezTo>
                  <a:pt x="5321" y="47625"/>
                  <a:pt x="0" y="52946"/>
                  <a:pt x="0" y="59531"/>
                </a:cubicBezTo>
                <a:cubicBezTo>
                  <a:pt x="0" y="66117"/>
                  <a:pt x="5321" y="71438"/>
                  <a:pt x="11906" y="71438"/>
                </a:cubicBezTo>
                <a:lnTo>
                  <a:pt x="47625" y="71438"/>
                </a:lnTo>
                <a:cubicBezTo>
                  <a:pt x="54211" y="71438"/>
                  <a:pt x="59531" y="66117"/>
                  <a:pt x="59531" y="59531"/>
                </a:cubicBezTo>
                <a:lnTo>
                  <a:pt x="59531" y="23812"/>
                </a:lnTo>
                <a:close/>
                <a:moveTo>
                  <a:pt x="11906" y="119063"/>
                </a:moveTo>
                <a:cubicBezTo>
                  <a:pt x="5321" y="119063"/>
                  <a:pt x="0" y="124383"/>
                  <a:pt x="0" y="130969"/>
                </a:cubicBezTo>
                <a:cubicBezTo>
                  <a:pt x="0" y="137554"/>
                  <a:pt x="5321" y="142875"/>
                  <a:pt x="11906" y="142875"/>
                </a:cubicBezTo>
                <a:lnTo>
                  <a:pt x="35719" y="142875"/>
                </a:lnTo>
                <a:lnTo>
                  <a:pt x="35719" y="166688"/>
                </a:lnTo>
                <a:cubicBezTo>
                  <a:pt x="35719" y="173273"/>
                  <a:pt x="41039" y="178594"/>
                  <a:pt x="47625" y="178594"/>
                </a:cubicBezTo>
                <a:cubicBezTo>
                  <a:pt x="54211" y="178594"/>
                  <a:pt x="59531" y="173273"/>
                  <a:pt x="59531" y="166688"/>
                </a:cubicBezTo>
                <a:lnTo>
                  <a:pt x="59531" y="130969"/>
                </a:lnTo>
                <a:cubicBezTo>
                  <a:pt x="59531" y="124383"/>
                  <a:pt x="54211" y="119063"/>
                  <a:pt x="47625" y="119063"/>
                </a:cubicBezTo>
                <a:lnTo>
                  <a:pt x="11906" y="119063"/>
                </a:lnTo>
                <a:close/>
                <a:moveTo>
                  <a:pt x="130969" y="23812"/>
                </a:moveTo>
                <a:cubicBezTo>
                  <a:pt x="130969" y="17227"/>
                  <a:pt x="125648" y="11906"/>
                  <a:pt x="119063" y="11906"/>
                </a:cubicBezTo>
                <a:cubicBezTo>
                  <a:pt x="112477" y="11906"/>
                  <a:pt x="107156" y="17227"/>
                  <a:pt x="107156" y="23812"/>
                </a:cubicBezTo>
                <a:lnTo>
                  <a:pt x="107156" y="59531"/>
                </a:lnTo>
                <a:cubicBezTo>
                  <a:pt x="107156" y="66117"/>
                  <a:pt x="112477" y="71438"/>
                  <a:pt x="119063" y="71438"/>
                </a:cubicBezTo>
                <a:lnTo>
                  <a:pt x="154781" y="71438"/>
                </a:lnTo>
                <a:cubicBezTo>
                  <a:pt x="161367" y="71438"/>
                  <a:pt x="166688" y="66117"/>
                  <a:pt x="166688" y="59531"/>
                </a:cubicBezTo>
                <a:cubicBezTo>
                  <a:pt x="166688" y="52946"/>
                  <a:pt x="161367" y="47625"/>
                  <a:pt x="154781" y="47625"/>
                </a:cubicBezTo>
                <a:lnTo>
                  <a:pt x="130969" y="47625"/>
                </a:lnTo>
                <a:lnTo>
                  <a:pt x="130969" y="23812"/>
                </a:lnTo>
                <a:close/>
                <a:moveTo>
                  <a:pt x="119063" y="119063"/>
                </a:moveTo>
                <a:cubicBezTo>
                  <a:pt x="112477" y="119063"/>
                  <a:pt x="107156" y="124383"/>
                  <a:pt x="107156" y="130969"/>
                </a:cubicBezTo>
                <a:lnTo>
                  <a:pt x="107156" y="166688"/>
                </a:lnTo>
                <a:cubicBezTo>
                  <a:pt x="107156" y="173273"/>
                  <a:pt x="112477" y="178594"/>
                  <a:pt x="119063" y="178594"/>
                </a:cubicBezTo>
                <a:cubicBezTo>
                  <a:pt x="125648" y="178594"/>
                  <a:pt x="130969" y="173273"/>
                  <a:pt x="130969" y="166688"/>
                </a:cubicBezTo>
                <a:lnTo>
                  <a:pt x="130969" y="142875"/>
                </a:lnTo>
                <a:lnTo>
                  <a:pt x="154781" y="142875"/>
                </a:lnTo>
                <a:cubicBezTo>
                  <a:pt x="161367" y="142875"/>
                  <a:pt x="166688" y="137554"/>
                  <a:pt x="166688" y="130969"/>
                </a:cubicBezTo>
                <a:cubicBezTo>
                  <a:pt x="166688" y="124383"/>
                  <a:pt x="161367" y="119063"/>
                  <a:pt x="154781" y="119063"/>
                </a:cubicBezTo>
                <a:lnTo>
                  <a:pt x="119063" y="11906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257229" y="2049236"/>
            <a:ext cx="1677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Ridimensionamento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832373" y="2269672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x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0.5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087079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012970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222520" y="157298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95250"/>
                </a:moveTo>
                <a:lnTo>
                  <a:pt x="56741" y="109947"/>
                </a:lnTo>
                <a:cubicBezTo>
                  <a:pt x="52053" y="108124"/>
                  <a:pt x="46992" y="107156"/>
                  <a:pt x="41672" y="107156"/>
                </a:cubicBezTo>
                <a:cubicBezTo>
                  <a:pt x="18641" y="107156"/>
                  <a:pt x="0" y="125797"/>
                  <a:pt x="0" y="148828"/>
                </a:cubicBezTo>
                <a:cubicBezTo>
                  <a:pt x="0" y="171859"/>
                  <a:pt x="18641" y="190500"/>
                  <a:pt x="41672" y="190500"/>
                </a:cubicBezTo>
                <a:cubicBezTo>
                  <a:pt x="64703" y="190500"/>
                  <a:pt x="83344" y="171859"/>
                  <a:pt x="83344" y="148828"/>
                </a:cubicBezTo>
                <a:cubicBezTo>
                  <a:pt x="83344" y="143508"/>
                  <a:pt x="82339" y="138447"/>
                  <a:pt x="80553" y="133759"/>
                </a:cubicBezTo>
                <a:lnTo>
                  <a:pt x="185738" y="28575"/>
                </a:lnTo>
                <a:cubicBezTo>
                  <a:pt x="188379" y="25933"/>
                  <a:pt x="188379" y="21692"/>
                  <a:pt x="185738" y="19050"/>
                </a:cubicBezTo>
                <a:cubicBezTo>
                  <a:pt x="175208" y="8520"/>
                  <a:pt x="158167" y="8520"/>
                  <a:pt x="147637" y="19050"/>
                </a:cubicBezTo>
                <a:lnTo>
                  <a:pt x="95250" y="71438"/>
                </a:lnTo>
                <a:lnTo>
                  <a:pt x="80553" y="56741"/>
                </a:lnTo>
                <a:cubicBezTo>
                  <a:pt x="82376" y="52053"/>
                  <a:pt x="83344" y="46992"/>
                  <a:pt x="83344" y="41672"/>
                </a:cubicBezTo>
                <a:cubicBezTo>
                  <a:pt x="83344" y="18641"/>
                  <a:pt x="64703" y="0"/>
                  <a:pt x="41672" y="0"/>
                </a:cubicBezTo>
                <a:cubicBezTo>
                  <a:pt x="18641" y="0"/>
                  <a:pt x="0" y="18641"/>
                  <a:pt x="0" y="41672"/>
                </a:cubicBezTo>
                <a:cubicBezTo>
                  <a:pt x="0" y="64703"/>
                  <a:pt x="18641" y="83344"/>
                  <a:pt x="41672" y="83344"/>
                </a:cubicBezTo>
                <a:cubicBezTo>
                  <a:pt x="46992" y="83344"/>
                  <a:pt x="52053" y="82339"/>
                  <a:pt x="56741" y="80553"/>
                </a:cubicBezTo>
                <a:lnTo>
                  <a:pt x="71438" y="95250"/>
                </a:lnTo>
                <a:close/>
                <a:moveTo>
                  <a:pt x="107863" y="131676"/>
                </a:moveTo>
                <a:lnTo>
                  <a:pt x="147638" y="171450"/>
                </a:lnTo>
                <a:cubicBezTo>
                  <a:pt x="158167" y="181980"/>
                  <a:pt x="175208" y="181980"/>
                  <a:pt x="185738" y="171450"/>
                </a:cubicBezTo>
                <a:cubicBezTo>
                  <a:pt x="188379" y="168808"/>
                  <a:pt x="188379" y="164567"/>
                  <a:pt x="185738" y="161925"/>
                </a:cubicBezTo>
                <a:lnTo>
                  <a:pt x="131676" y="107863"/>
                </a:lnTo>
                <a:lnTo>
                  <a:pt x="107863" y="131676"/>
                </a:lnTo>
                <a:close/>
                <a:moveTo>
                  <a:pt x="23812" y="41672"/>
                </a:moveTo>
                <a:cubicBezTo>
                  <a:pt x="23812" y="31815"/>
                  <a:pt x="31815" y="23812"/>
                  <a:pt x="41672" y="23812"/>
                </a:cubicBezTo>
                <a:cubicBezTo>
                  <a:pt x="51529" y="23812"/>
                  <a:pt x="59531" y="31815"/>
                  <a:pt x="59531" y="41672"/>
                </a:cubicBezTo>
                <a:cubicBezTo>
                  <a:pt x="59531" y="51529"/>
                  <a:pt x="51529" y="59531"/>
                  <a:pt x="41672" y="59531"/>
                </a:cubicBezTo>
                <a:cubicBezTo>
                  <a:pt x="31815" y="59531"/>
                  <a:pt x="23812" y="51529"/>
                  <a:pt x="23812" y="41672"/>
                </a:cubicBezTo>
                <a:close/>
                <a:moveTo>
                  <a:pt x="41672" y="130969"/>
                </a:moveTo>
                <a:cubicBezTo>
                  <a:pt x="51529" y="130969"/>
                  <a:pt x="59531" y="138971"/>
                  <a:pt x="59531" y="148828"/>
                </a:cubicBezTo>
                <a:cubicBezTo>
                  <a:pt x="59531" y="158685"/>
                  <a:pt x="51529" y="166688"/>
                  <a:pt x="41672" y="166688"/>
                </a:cubicBezTo>
                <a:cubicBezTo>
                  <a:pt x="31815" y="166688"/>
                  <a:pt x="23812" y="158685"/>
                  <a:pt x="23812" y="148828"/>
                </a:cubicBezTo>
                <a:cubicBezTo>
                  <a:pt x="23812" y="138971"/>
                  <a:pt x="31815" y="130969"/>
                  <a:pt x="41672" y="13096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819191" y="2041072"/>
            <a:ext cx="145420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Suddivisione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927787" y="2277836"/>
            <a:ext cx="796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80% / 20%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9378499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10299437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10485174" y="1572986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903339" y="2057401"/>
            <a:ext cx="14879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Standardizzazione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330946" y="2286001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Z-score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400050" y="2895600"/>
            <a:ext cx="5581650" cy="3114675"/>
          </a:xfrm>
          <a:custGeom>
            <a:avLst/>
            <a:gdLst/>
            <a:ahLst/>
            <a:cxnLst/>
            <a:rect l="l" t="t" r="r" b="b"/>
            <a:pathLst>
              <a:path w="5581650" h="3114675">
                <a:moveTo>
                  <a:pt x="0" y="0"/>
                </a:moveTo>
                <a:lnTo>
                  <a:pt x="5581650" y="0"/>
                </a:lnTo>
                <a:lnTo>
                  <a:pt x="558165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400050" y="2895600"/>
            <a:ext cx="38100" cy="3114675"/>
          </a:xfrm>
          <a:custGeom>
            <a:avLst/>
            <a:gdLst/>
            <a:ahLst/>
            <a:cxnLst/>
            <a:rect l="l" t="t" r="r" b="b"/>
            <a:pathLst>
              <a:path w="38100" h="3114675">
                <a:moveTo>
                  <a:pt x="0" y="0"/>
                </a:moveTo>
                <a:lnTo>
                  <a:pt x="38100" y="0"/>
                </a:lnTo>
                <a:lnTo>
                  <a:pt x="381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66750" y="311943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42863" y="28575"/>
                </a:moveTo>
                <a:lnTo>
                  <a:pt x="128588" y="28575"/>
                </a:lnTo>
                <a:cubicBezTo>
                  <a:pt x="136490" y="28575"/>
                  <a:pt x="142875" y="34960"/>
                  <a:pt x="142875" y="42863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42863" y="71438"/>
                </a:lnTo>
                <a:cubicBezTo>
                  <a:pt x="34960" y="71438"/>
                  <a:pt x="28575" y="65053"/>
                  <a:pt x="28575" y="57150"/>
                </a:cubicBezTo>
                <a:lnTo>
                  <a:pt x="28575" y="42863"/>
                </a:lnTo>
                <a:cubicBezTo>
                  <a:pt x="28575" y="34960"/>
                  <a:pt x="34960" y="28575"/>
                  <a:pt x="42863" y="28575"/>
                </a:cubicBezTo>
                <a:close/>
                <a:moveTo>
                  <a:pt x="50006" y="103584"/>
                </a:moveTo>
                <a:cubicBezTo>
                  <a:pt x="50006" y="109498"/>
                  <a:pt x="45205" y="114300"/>
                  <a:pt x="39291" y="114300"/>
                </a:cubicBezTo>
                <a:cubicBezTo>
                  <a:pt x="33377" y="114300"/>
                  <a:pt x="28575" y="109498"/>
                  <a:pt x="28575" y="103584"/>
                </a:cubicBezTo>
                <a:cubicBezTo>
                  <a:pt x="28575" y="97670"/>
                  <a:pt x="33377" y="92869"/>
                  <a:pt x="39291" y="92869"/>
                </a:cubicBezTo>
                <a:cubicBezTo>
                  <a:pt x="45205" y="92869"/>
                  <a:pt x="50006" y="97670"/>
                  <a:pt x="50006" y="103584"/>
                </a:cubicBezTo>
                <a:close/>
                <a:moveTo>
                  <a:pt x="85725" y="114300"/>
                </a:moveTo>
                <a:cubicBezTo>
                  <a:pt x="79811" y="114300"/>
                  <a:pt x="75009" y="109498"/>
                  <a:pt x="75009" y="103584"/>
                </a:cubicBezTo>
                <a:cubicBezTo>
                  <a:pt x="75009" y="97670"/>
                  <a:pt x="79811" y="92869"/>
                  <a:pt x="85725" y="92869"/>
                </a:cubicBezTo>
                <a:cubicBezTo>
                  <a:pt x="91639" y="92869"/>
                  <a:pt x="96441" y="97670"/>
                  <a:pt x="96441" y="103584"/>
                </a:cubicBezTo>
                <a:cubicBezTo>
                  <a:pt x="96441" y="109498"/>
                  <a:pt x="91639" y="114300"/>
                  <a:pt x="85725" y="114300"/>
                </a:cubicBezTo>
                <a:close/>
                <a:moveTo>
                  <a:pt x="142875" y="103584"/>
                </a:moveTo>
                <a:cubicBezTo>
                  <a:pt x="142875" y="109498"/>
                  <a:pt x="138073" y="114300"/>
                  <a:pt x="132159" y="114300"/>
                </a:cubicBezTo>
                <a:cubicBezTo>
                  <a:pt x="126245" y="114300"/>
                  <a:pt x="121444" y="109498"/>
                  <a:pt x="121444" y="103584"/>
                </a:cubicBezTo>
                <a:cubicBezTo>
                  <a:pt x="121444" y="97670"/>
                  <a:pt x="126245" y="92869"/>
                  <a:pt x="132159" y="92869"/>
                </a:cubicBezTo>
                <a:cubicBezTo>
                  <a:pt x="138073" y="92869"/>
                  <a:pt x="142875" y="97670"/>
                  <a:pt x="142875" y="103584"/>
                </a:cubicBezTo>
                <a:close/>
                <a:moveTo>
                  <a:pt x="39291" y="157163"/>
                </a:moveTo>
                <a:cubicBezTo>
                  <a:pt x="33377" y="157163"/>
                  <a:pt x="28575" y="152361"/>
                  <a:pt x="28575" y="146447"/>
                </a:cubicBezTo>
                <a:cubicBezTo>
                  <a:pt x="28575" y="140533"/>
                  <a:pt x="33377" y="135731"/>
                  <a:pt x="39291" y="135731"/>
                </a:cubicBezTo>
                <a:cubicBezTo>
                  <a:pt x="45205" y="135731"/>
                  <a:pt x="50006" y="140533"/>
                  <a:pt x="50006" y="146447"/>
                </a:cubicBezTo>
                <a:cubicBezTo>
                  <a:pt x="50006" y="152361"/>
                  <a:pt x="45205" y="157163"/>
                  <a:pt x="39291" y="157163"/>
                </a:cubicBezTo>
                <a:close/>
                <a:moveTo>
                  <a:pt x="96441" y="146447"/>
                </a:moveTo>
                <a:cubicBezTo>
                  <a:pt x="96441" y="152361"/>
                  <a:pt x="91639" y="157163"/>
                  <a:pt x="85725" y="157163"/>
                </a:cubicBezTo>
                <a:cubicBezTo>
                  <a:pt x="79811" y="157163"/>
                  <a:pt x="75009" y="152361"/>
                  <a:pt x="75009" y="146447"/>
                </a:cubicBezTo>
                <a:cubicBezTo>
                  <a:pt x="75009" y="140533"/>
                  <a:pt x="79811" y="135731"/>
                  <a:pt x="85725" y="135731"/>
                </a:cubicBezTo>
                <a:cubicBezTo>
                  <a:pt x="91639" y="135731"/>
                  <a:pt x="96441" y="140533"/>
                  <a:pt x="96441" y="146447"/>
                </a:cubicBezTo>
                <a:close/>
                <a:moveTo>
                  <a:pt x="132159" y="157163"/>
                </a:moveTo>
                <a:cubicBezTo>
                  <a:pt x="126245" y="157163"/>
                  <a:pt x="121444" y="152361"/>
                  <a:pt x="121444" y="146447"/>
                </a:cubicBezTo>
                <a:cubicBezTo>
                  <a:pt x="121444" y="140533"/>
                  <a:pt x="126245" y="135731"/>
                  <a:pt x="132159" y="135731"/>
                </a:cubicBezTo>
                <a:cubicBezTo>
                  <a:pt x="138073" y="135731"/>
                  <a:pt x="142875" y="140533"/>
                  <a:pt x="142875" y="146447"/>
                </a:cubicBezTo>
                <a:cubicBezTo>
                  <a:pt x="142875" y="152361"/>
                  <a:pt x="138073" y="157163"/>
                  <a:pt x="132159" y="157163"/>
                </a:cubicBezTo>
                <a:close/>
                <a:moveTo>
                  <a:pt x="28575" y="189309"/>
                </a:moveTo>
                <a:cubicBezTo>
                  <a:pt x="28575" y="183371"/>
                  <a:pt x="33352" y="178594"/>
                  <a:pt x="39291" y="178594"/>
                </a:cubicBezTo>
                <a:lnTo>
                  <a:pt x="89297" y="178594"/>
                </a:lnTo>
                <a:cubicBezTo>
                  <a:pt x="95235" y="178594"/>
                  <a:pt x="100013" y="183371"/>
                  <a:pt x="100013" y="189309"/>
                </a:cubicBezTo>
                <a:cubicBezTo>
                  <a:pt x="100013" y="195248"/>
                  <a:pt x="95235" y="200025"/>
                  <a:pt x="89297" y="200025"/>
                </a:cubicBezTo>
                <a:lnTo>
                  <a:pt x="39291" y="200025"/>
                </a:lnTo>
                <a:cubicBezTo>
                  <a:pt x="33352" y="200025"/>
                  <a:pt x="28575" y="195248"/>
                  <a:pt x="28575" y="189309"/>
                </a:cubicBezTo>
                <a:close/>
                <a:moveTo>
                  <a:pt x="132159" y="178594"/>
                </a:moveTo>
                <a:cubicBezTo>
                  <a:pt x="138098" y="178594"/>
                  <a:pt x="142875" y="183371"/>
                  <a:pt x="142875" y="189309"/>
                </a:cubicBezTo>
                <a:cubicBezTo>
                  <a:pt x="142875" y="195248"/>
                  <a:pt x="138098" y="200025"/>
                  <a:pt x="132159" y="200025"/>
                </a:cubicBezTo>
                <a:cubicBezTo>
                  <a:pt x="126221" y="200025"/>
                  <a:pt x="121444" y="195248"/>
                  <a:pt x="121444" y="189309"/>
                </a:cubicBezTo>
                <a:cubicBezTo>
                  <a:pt x="121444" y="183371"/>
                  <a:pt x="126221" y="178594"/>
                  <a:pt x="132159" y="17859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72795" y="307793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Standardizzazione (Z-score)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09600" y="3533775"/>
            <a:ext cx="5181600" cy="866775"/>
          </a:xfrm>
          <a:custGeom>
            <a:avLst/>
            <a:gdLst/>
            <a:ahLst/>
            <a:cxnLst/>
            <a:rect l="l" t="t" r="r" b="b"/>
            <a:pathLst>
              <a:path w="5181600" h="866775">
                <a:moveTo>
                  <a:pt x="0" y="0"/>
                </a:moveTo>
                <a:lnTo>
                  <a:pt x="5181600" y="0"/>
                </a:lnTo>
                <a:lnTo>
                  <a:pt x="5181600" y="866775"/>
                </a:lnTo>
                <a:lnTo>
                  <a:pt x="0" y="8667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771525" y="3695700"/>
            <a:ext cx="4857750" cy="542925"/>
          </a:xfrm>
          <a:custGeom>
            <a:avLst/>
            <a:gdLst/>
            <a:ahLst/>
            <a:cxnLst/>
            <a:rect l="l" t="t" r="r" b="b"/>
            <a:pathLst>
              <a:path w="4857750" h="542925">
                <a:moveTo>
                  <a:pt x="0" y="0"/>
                </a:moveTo>
                <a:lnTo>
                  <a:pt x="4857750" y="0"/>
                </a:lnTo>
                <a:lnTo>
                  <a:pt x="48577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38200" y="3819525"/>
            <a:ext cx="47244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= (x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- μ) / σ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09600" y="455295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Motivazioni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38175" y="4972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876300" y="4962525"/>
            <a:ext cx="202474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Stabilità numerica 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SVD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38175" y="5276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873578" y="5238750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rete neurale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più rapida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38175" y="5581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68136" y="5572125"/>
            <a:ext cx="214448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Comparabilità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229350" y="2895600"/>
            <a:ext cx="5581650" cy="3114675"/>
          </a:xfrm>
          <a:custGeom>
            <a:avLst/>
            <a:gdLst/>
            <a:ahLst/>
            <a:cxnLst/>
            <a:rect l="l" t="t" r="r" b="b"/>
            <a:pathLst>
              <a:path w="5581650" h="3114675">
                <a:moveTo>
                  <a:pt x="0" y="0"/>
                </a:moveTo>
                <a:lnTo>
                  <a:pt x="5581650" y="0"/>
                </a:lnTo>
                <a:lnTo>
                  <a:pt x="558165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6229350" y="2895600"/>
            <a:ext cx="38100" cy="3114675"/>
          </a:xfrm>
          <a:custGeom>
            <a:avLst/>
            <a:gdLst/>
            <a:ahLst/>
            <a:cxnLst/>
            <a:rect l="l" t="t" r="r" b="b"/>
            <a:pathLst>
              <a:path w="38100" h="3114675">
                <a:moveTo>
                  <a:pt x="0" y="0"/>
                </a:moveTo>
                <a:lnTo>
                  <a:pt x="38100" y="0"/>
                </a:lnTo>
                <a:lnTo>
                  <a:pt x="381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6467475" y="31194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0290" y="15359"/>
                </a:moveTo>
                <a:cubicBezTo>
                  <a:pt x="185648" y="13127"/>
                  <a:pt x="191765" y="14377"/>
                  <a:pt x="195873" y="18440"/>
                </a:cubicBezTo>
                <a:lnTo>
                  <a:pt x="224448" y="47015"/>
                </a:lnTo>
                <a:cubicBezTo>
                  <a:pt x="227127" y="49694"/>
                  <a:pt x="228645" y="53310"/>
                  <a:pt x="228645" y="57105"/>
                </a:cubicBezTo>
                <a:cubicBezTo>
                  <a:pt x="228645" y="60900"/>
                  <a:pt x="227127" y="64517"/>
                  <a:pt x="224448" y="67196"/>
                </a:cubicBezTo>
                <a:lnTo>
                  <a:pt x="195873" y="95771"/>
                </a:lnTo>
                <a:cubicBezTo>
                  <a:pt x="191765" y="99879"/>
                  <a:pt x="185648" y="101084"/>
                  <a:pt x="180290" y="98852"/>
                </a:cubicBezTo>
                <a:cubicBezTo>
                  <a:pt x="174933" y="96619"/>
                  <a:pt x="171450" y="91485"/>
                  <a:pt x="171450" y="85725"/>
                </a:cubicBezTo>
                <a:lnTo>
                  <a:pt x="171450" y="71438"/>
                </a:lnTo>
                <a:lnTo>
                  <a:pt x="157163" y="71438"/>
                </a:lnTo>
                <a:cubicBezTo>
                  <a:pt x="152653" y="71438"/>
                  <a:pt x="148411" y="73536"/>
                  <a:pt x="145733" y="77153"/>
                </a:cubicBezTo>
                <a:lnTo>
                  <a:pt x="131266" y="96441"/>
                </a:lnTo>
                <a:lnTo>
                  <a:pt x="113407" y="72643"/>
                </a:lnTo>
                <a:lnTo>
                  <a:pt x="122873" y="60007"/>
                </a:lnTo>
                <a:cubicBezTo>
                  <a:pt x="130954" y="49203"/>
                  <a:pt x="143679" y="42863"/>
                  <a:pt x="157163" y="42863"/>
                </a:cubicBezTo>
                <a:lnTo>
                  <a:pt x="171450" y="42863"/>
                </a:lnTo>
                <a:lnTo>
                  <a:pt x="171450" y="28575"/>
                </a:lnTo>
                <a:cubicBezTo>
                  <a:pt x="171450" y="22815"/>
                  <a:pt x="174933" y="17591"/>
                  <a:pt x="180290" y="15359"/>
                </a:cubicBezTo>
                <a:close/>
                <a:moveTo>
                  <a:pt x="68759" y="132159"/>
                </a:moveTo>
                <a:lnTo>
                  <a:pt x="86618" y="155957"/>
                </a:lnTo>
                <a:lnTo>
                  <a:pt x="77153" y="168593"/>
                </a:lnTo>
                <a:cubicBezTo>
                  <a:pt x="69071" y="179397"/>
                  <a:pt x="56346" y="185738"/>
                  <a:pt x="42863" y="185738"/>
                </a:cubicBezTo>
                <a:lnTo>
                  <a:pt x="14288" y="185738"/>
                </a:lnTo>
                <a:cubicBezTo>
                  <a:pt x="6385" y="185738"/>
                  <a:pt x="0" y="179353"/>
                  <a:pt x="0" y="171450"/>
                </a:cubicBezTo>
                <a:cubicBezTo>
                  <a:pt x="0" y="163547"/>
                  <a:pt x="6385" y="157163"/>
                  <a:pt x="14288" y="157163"/>
                </a:cubicBezTo>
                <a:lnTo>
                  <a:pt x="42863" y="157163"/>
                </a:lnTo>
                <a:cubicBezTo>
                  <a:pt x="47372" y="157163"/>
                  <a:pt x="51614" y="155064"/>
                  <a:pt x="54293" y="151448"/>
                </a:cubicBezTo>
                <a:lnTo>
                  <a:pt x="68759" y="132159"/>
                </a:lnTo>
                <a:close/>
                <a:moveTo>
                  <a:pt x="195828" y="210116"/>
                </a:moveTo>
                <a:cubicBezTo>
                  <a:pt x="191720" y="214223"/>
                  <a:pt x="185604" y="215429"/>
                  <a:pt x="180246" y="213196"/>
                </a:cubicBezTo>
                <a:cubicBezTo>
                  <a:pt x="174888" y="210964"/>
                  <a:pt x="171450" y="205785"/>
                  <a:pt x="171450" y="200025"/>
                </a:cubicBezTo>
                <a:lnTo>
                  <a:pt x="171450" y="185738"/>
                </a:lnTo>
                <a:lnTo>
                  <a:pt x="157163" y="185738"/>
                </a:lnTo>
                <a:cubicBezTo>
                  <a:pt x="143679" y="185738"/>
                  <a:pt x="130954" y="179397"/>
                  <a:pt x="122873" y="168593"/>
                </a:cubicBezTo>
                <a:lnTo>
                  <a:pt x="54293" y="77153"/>
                </a:lnTo>
                <a:cubicBezTo>
                  <a:pt x="51614" y="73536"/>
                  <a:pt x="47372" y="71438"/>
                  <a:pt x="42863" y="71438"/>
                </a:cubicBez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42863" y="42863"/>
                </a:lnTo>
                <a:cubicBezTo>
                  <a:pt x="56346" y="42863"/>
                  <a:pt x="69071" y="49203"/>
                  <a:pt x="77153" y="60008"/>
                </a:cubicBezTo>
                <a:lnTo>
                  <a:pt x="145733" y="151448"/>
                </a:lnTo>
                <a:cubicBezTo>
                  <a:pt x="148411" y="155064"/>
                  <a:pt x="152653" y="157163"/>
                  <a:pt x="157163" y="157163"/>
                </a:cubicBezTo>
                <a:lnTo>
                  <a:pt x="171450" y="157163"/>
                </a:lnTo>
                <a:lnTo>
                  <a:pt x="171450" y="142875"/>
                </a:lnTo>
                <a:cubicBezTo>
                  <a:pt x="171450" y="137115"/>
                  <a:pt x="174933" y="131891"/>
                  <a:pt x="180290" y="129659"/>
                </a:cubicBezTo>
                <a:cubicBezTo>
                  <a:pt x="185648" y="127427"/>
                  <a:pt x="191765" y="128677"/>
                  <a:pt x="195873" y="132740"/>
                </a:cubicBezTo>
                <a:lnTo>
                  <a:pt x="224448" y="161315"/>
                </a:lnTo>
                <a:cubicBezTo>
                  <a:pt x="227127" y="163994"/>
                  <a:pt x="228645" y="167610"/>
                  <a:pt x="228645" y="171405"/>
                </a:cubicBezTo>
                <a:cubicBezTo>
                  <a:pt x="228645" y="175200"/>
                  <a:pt x="227127" y="178817"/>
                  <a:pt x="224448" y="181496"/>
                </a:cubicBezTo>
                <a:lnTo>
                  <a:pt x="195873" y="21007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6831264" y="306841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Suddivisione Stratificata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6438900" y="3533775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600825" y="3695700"/>
            <a:ext cx="4857750" cy="590550"/>
          </a:xfrm>
          <a:custGeom>
            <a:avLst/>
            <a:gdLst/>
            <a:ahLst/>
            <a:cxnLst/>
            <a:rect l="l" t="t" r="r" b="b"/>
            <a:pathLst>
              <a:path w="4857750" h="590550">
                <a:moveTo>
                  <a:pt x="0" y="0"/>
                </a:moveTo>
                <a:lnTo>
                  <a:pt x="4857750" y="0"/>
                </a:lnTo>
                <a:lnTo>
                  <a:pt x="4857750" y="590550"/>
                </a:lnTo>
                <a:lnTo>
                  <a:pt x="0" y="590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6681788" y="3819525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train_k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/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train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≈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test_k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/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test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6453867" y="455295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Importanza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6457950" y="499518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711042" y="4948919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Cruciale per dataset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sbilanciati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5" name="Shape 53"/>
          <p:cNvSpPr/>
          <p:nvPr/>
        </p:nvSpPr>
        <p:spPr>
          <a:xfrm>
            <a:off x="6457950" y="5291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6711042" y="526188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Evita che classi rare siano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assenti nel test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6438900" y="559661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6711042" y="555035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Garantisce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FB8D263F-8F7E-04E8-48B7-BE363543FA6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0" name="Shape 0">
              <a:extLst>
                <a:ext uri="{FF2B5EF4-FFF2-40B4-BE49-F238E27FC236}">
                  <a16:creationId xmlns:a16="http://schemas.microsoft.com/office/drawing/2014/main" id="{25A554C7-91E9-154E-65DB-05CEF81AAF85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1" name="Text 1">
              <a:extLst>
                <a:ext uri="{FF2B5EF4-FFF2-40B4-BE49-F238E27FC236}">
                  <a16:creationId xmlns:a16="http://schemas.microsoft.com/office/drawing/2014/main" id="{D7FD029A-E9CA-94A6-1398-CF9BB043189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18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400050" y="14430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62013" y="4378098"/>
            <a:ext cx="25717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Supporto teorico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solido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1717" y="381000"/>
            <a:ext cx="3829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Classificatori: SVM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1717" y="752475"/>
            <a:ext cx="34733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Support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Vector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Machine con kernel RBF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4430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23888" y="166687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42888" y="14288"/>
                </a:moveTo>
                <a:cubicBezTo>
                  <a:pt x="242888" y="9332"/>
                  <a:pt x="240343" y="4733"/>
                  <a:pt x="236101" y="2143"/>
                </a:cubicBezTo>
                <a:cubicBezTo>
                  <a:pt x="231859" y="-446"/>
                  <a:pt x="226635" y="-714"/>
                  <a:pt x="222215" y="1518"/>
                </a:cubicBezTo>
                <a:lnTo>
                  <a:pt x="207928" y="8662"/>
                </a:lnTo>
                <a:cubicBezTo>
                  <a:pt x="200873" y="12189"/>
                  <a:pt x="198016" y="20762"/>
                  <a:pt x="201543" y="27816"/>
                </a:cubicBezTo>
                <a:cubicBezTo>
                  <a:pt x="204043" y="32817"/>
                  <a:pt x="209089" y="35719"/>
                  <a:pt x="214313" y="35719"/>
                </a:cubicBezTo>
                <a:lnTo>
                  <a:pt x="214313" y="71438"/>
                </a:lnTo>
                <a:cubicBezTo>
                  <a:pt x="206410" y="71438"/>
                  <a:pt x="200025" y="77822"/>
                  <a:pt x="200025" y="85725"/>
                </a:cubicBezTo>
                <a:cubicBezTo>
                  <a:pt x="200025" y="93628"/>
                  <a:pt x="206410" y="100013"/>
                  <a:pt x="214313" y="100013"/>
                </a:cubicBezTo>
                <a:lnTo>
                  <a:pt x="242888" y="100013"/>
                </a:lnTo>
                <a:cubicBezTo>
                  <a:pt x="250790" y="100013"/>
                  <a:pt x="257175" y="93628"/>
                  <a:pt x="257175" y="85725"/>
                </a:cubicBezTo>
                <a:cubicBezTo>
                  <a:pt x="257175" y="77822"/>
                  <a:pt x="250790" y="71438"/>
                  <a:pt x="242888" y="71438"/>
                </a:cubicBezTo>
                <a:lnTo>
                  <a:pt x="242888" y="14288"/>
                </a:lnTo>
                <a:close/>
                <a:moveTo>
                  <a:pt x="42863" y="28575"/>
                </a:moveTo>
                <a:cubicBezTo>
                  <a:pt x="34960" y="28575"/>
                  <a:pt x="28575" y="34960"/>
                  <a:pt x="28575" y="42863"/>
                </a:cubicBezTo>
                <a:cubicBezTo>
                  <a:pt x="28575" y="50765"/>
                  <a:pt x="34960" y="57150"/>
                  <a:pt x="42863" y="57150"/>
                </a:cubicBezTo>
                <a:lnTo>
                  <a:pt x="49694" y="57150"/>
                </a:lnTo>
                <a:lnTo>
                  <a:pt x="89699" y="114300"/>
                </a:lnTo>
                <a:lnTo>
                  <a:pt x="49694" y="171450"/>
                </a:lnTo>
                <a:lnTo>
                  <a:pt x="42862" y="171450"/>
                </a:ln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2" y="200025"/>
                </a:cubicBezTo>
                <a:lnTo>
                  <a:pt x="57150" y="200025"/>
                </a:lnTo>
                <a:cubicBezTo>
                  <a:pt x="61793" y="200025"/>
                  <a:pt x="66169" y="197748"/>
                  <a:pt x="68848" y="193953"/>
                </a:cubicBezTo>
                <a:lnTo>
                  <a:pt x="107156" y="139214"/>
                </a:lnTo>
                <a:lnTo>
                  <a:pt x="145465" y="193953"/>
                </a:lnTo>
                <a:cubicBezTo>
                  <a:pt x="148144" y="197793"/>
                  <a:pt x="152519" y="200025"/>
                  <a:pt x="157163" y="200025"/>
                </a:cubicBezTo>
                <a:lnTo>
                  <a:pt x="171450" y="200025"/>
                </a:lnTo>
                <a:cubicBezTo>
                  <a:pt x="179353" y="200025"/>
                  <a:pt x="185738" y="193640"/>
                  <a:pt x="185738" y="185738"/>
                </a:cubicBezTo>
                <a:cubicBezTo>
                  <a:pt x="185738" y="177835"/>
                  <a:pt x="179353" y="171450"/>
                  <a:pt x="171450" y="171450"/>
                </a:cubicBezTo>
                <a:lnTo>
                  <a:pt x="164619" y="171450"/>
                </a:lnTo>
                <a:lnTo>
                  <a:pt x="124614" y="114300"/>
                </a:lnTo>
                <a:lnTo>
                  <a:pt x="164619" y="57150"/>
                </a:lnTo>
                <a:lnTo>
                  <a:pt x="171450" y="57150"/>
                </a:lnTo>
                <a:cubicBezTo>
                  <a:pt x="179353" y="57150"/>
                  <a:pt x="185738" y="50765"/>
                  <a:pt x="185738" y="42863"/>
                </a:cubicBezTo>
                <a:cubicBezTo>
                  <a:pt x="185738" y="34960"/>
                  <a:pt x="179353" y="28575"/>
                  <a:pt x="171450" y="28575"/>
                </a:cubicBezTo>
                <a:lnTo>
                  <a:pt x="157163" y="28575"/>
                </a:lnTo>
                <a:cubicBezTo>
                  <a:pt x="152519" y="28575"/>
                  <a:pt x="148144" y="30852"/>
                  <a:pt x="145465" y="34647"/>
                </a:cubicBezTo>
                <a:lnTo>
                  <a:pt x="107156" y="89386"/>
                </a:lnTo>
                <a:lnTo>
                  <a:pt x="68848" y="34647"/>
                </a:lnTo>
                <a:cubicBezTo>
                  <a:pt x="66169" y="30852"/>
                  <a:pt x="61793" y="28575"/>
                  <a:pt x="57150" y="28575"/>
                </a:cubicBezTo>
                <a:lnTo>
                  <a:pt x="42863" y="285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9650" y="162537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Formulazione Primale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81212"/>
            <a:ext cx="5181600" cy="1004204"/>
          </a:xfrm>
          <a:custGeom>
            <a:avLst/>
            <a:gdLst/>
            <a:ahLst/>
            <a:cxnLst/>
            <a:rect l="l" t="t" r="r" b="b"/>
            <a:pathLst>
              <a:path w="5181600" h="1181100">
                <a:moveTo>
                  <a:pt x="0" y="0"/>
                </a:moveTo>
                <a:lnTo>
                  <a:pt x="5181600" y="0"/>
                </a:lnTo>
                <a:lnTo>
                  <a:pt x="51816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71525" y="2209799"/>
            <a:ext cx="4857750" cy="714375"/>
          </a:xfrm>
          <a:custGeom>
            <a:avLst/>
            <a:gdLst/>
            <a:ahLst/>
            <a:cxnLst/>
            <a:rect l="l" t="t" r="r" b="b"/>
            <a:pathLst>
              <a:path w="4857750" h="857250">
                <a:moveTo>
                  <a:pt x="0" y="0"/>
                </a:moveTo>
                <a:lnTo>
                  <a:pt x="4857750" y="0"/>
                </a:lnTo>
                <a:lnTo>
                  <a:pt x="485775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9625" y="228532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min (1/2)||w||² + C(1/N) 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ξ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4388" y="2537734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s.t.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yi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wTφ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(xi) + b) ≥ 1 -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ξi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8175" y="34528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57250" y="3406548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Problema convesso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Soluzione globale unica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3888" y="392509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62013" y="3915568"/>
            <a:ext cx="292417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Efficace su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piccoli dataset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3888" y="43957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29350" y="14430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29350" y="14430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67475" y="16668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99432" y="14332"/>
                </a:moveTo>
                <a:cubicBezTo>
                  <a:pt x="101664" y="21878"/>
                  <a:pt x="97378" y="29870"/>
                  <a:pt x="89833" y="32102"/>
                </a:cubicBezTo>
                <a:cubicBezTo>
                  <a:pt x="54426" y="42639"/>
                  <a:pt x="28620" y="75456"/>
                  <a:pt x="28620" y="114300"/>
                </a:cubicBezTo>
                <a:cubicBezTo>
                  <a:pt x="28620" y="161627"/>
                  <a:pt x="67017" y="200025"/>
                  <a:pt x="114345" y="200025"/>
                </a:cubicBezTo>
                <a:cubicBezTo>
                  <a:pt x="161672" y="200025"/>
                  <a:pt x="200070" y="161627"/>
                  <a:pt x="200070" y="114300"/>
                </a:cubicBezTo>
                <a:cubicBezTo>
                  <a:pt x="200070" y="75501"/>
                  <a:pt x="174263" y="42684"/>
                  <a:pt x="138857" y="32102"/>
                </a:cubicBezTo>
                <a:cubicBezTo>
                  <a:pt x="131311" y="29870"/>
                  <a:pt x="126980" y="21878"/>
                  <a:pt x="129257" y="14332"/>
                </a:cubicBezTo>
                <a:cubicBezTo>
                  <a:pt x="131534" y="6787"/>
                  <a:pt x="139482" y="2456"/>
                  <a:pt x="147027" y="4733"/>
                </a:cubicBezTo>
                <a:cubicBezTo>
                  <a:pt x="194176" y="18797"/>
                  <a:pt x="228600" y="62508"/>
                  <a:pt x="228600" y="114300"/>
                </a:cubicBezTo>
                <a:cubicBezTo>
                  <a:pt x="228600" y="177433"/>
                  <a:pt x="177433" y="228600"/>
                  <a:pt x="114300" y="228600"/>
                </a:cubicBezTo>
                <a:cubicBezTo>
                  <a:pt x="51167" y="228600"/>
                  <a:pt x="0" y="177433"/>
                  <a:pt x="0" y="114300"/>
                </a:cubicBezTo>
                <a:cubicBezTo>
                  <a:pt x="0" y="62508"/>
                  <a:pt x="34424" y="18797"/>
                  <a:pt x="81662" y="4733"/>
                </a:cubicBezTo>
                <a:cubicBezTo>
                  <a:pt x="89208" y="2500"/>
                  <a:pt x="97200" y="6787"/>
                  <a:pt x="99432" y="1433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810375" y="163353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Kernel RBF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38900" y="2081212"/>
            <a:ext cx="5181600" cy="1004204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00825" y="2211162"/>
            <a:ext cx="4857750" cy="714376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677025" y="2411186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K(x, x')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exp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(-γ||x - x'||²)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38900" y="3145292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Iperparametri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</a:t>
            </a: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Grid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Search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38900" y="34936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15100" y="35698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{0.1, 1, 10}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900" y="39508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515100" y="40270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Kernel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{RBF, Linear}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38900" y="44080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515100" y="44842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γ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{scale, auto}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419100" y="5395912"/>
            <a:ext cx="11430000" cy="742950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7700" y="56245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78110" y="5514974"/>
            <a:ext cx="366159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Limitazione</a:t>
            </a: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Scalabilità limitata. 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Costoso su dataset grandi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9477375" y="5624512"/>
            <a:ext cx="217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A0AD5870-3FF0-8433-30BF-02D538E1F49A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223F6538-0505-B95F-4E6F-4CE8E39E43EB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83E4280D-A557-7B0E-2BBA-D3DA185EDBD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27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2" y="381000"/>
            <a:ext cx="5657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Classificatori: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Neural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Network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2" y="752475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con bilanciamento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475" y="1419224"/>
            <a:ext cx="5581650" cy="2924175"/>
          </a:xfrm>
          <a:custGeom>
            <a:avLst/>
            <a:gdLst/>
            <a:ahLst/>
            <a:cxnLst/>
            <a:rect l="l" t="t" r="r" b="b"/>
            <a:pathLst>
              <a:path w="5581650" h="2924175">
                <a:moveTo>
                  <a:pt x="0" y="0"/>
                </a:moveTo>
                <a:lnTo>
                  <a:pt x="5581650" y="0"/>
                </a:lnTo>
                <a:lnTo>
                  <a:pt x="558165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475" y="1419224"/>
            <a:ext cx="38100" cy="2924175"/>
          </a:xfrm>
          <a:custGeom>
            <a:avLst/>
            <a:gdLst/>
            <a:ahLst/>
            <a:cxnLst/>
            <a:rect l="l" t="t" r="r" b="b"/>
            <a:pathLst>
              <a:path w="38100" h="2924175">
                <a:moveTo>
                  <a:pt x="0" y="0"/>
                </a:moveTo>
                <a:lnTo>
                  <a:pt x="38100" y="0"/>
                </a:lnTo>
                <a:lnTo>
                  <a:pt x="3810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600" y="16430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2975" y="160972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Architettura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1025" y="2057399"/>
            <a:ext cx="5181600" cy="838200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219324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9150" y="2343149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Input → [256] → [128] → [K]</a:t>
            </a:r>
            <a:endParaRPr lang="it-IT" sz="1600" b="1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0075" y="315753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85825" y="3111272"/>
            <a:ext cx="33337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Batch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Normalization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Stabilizza il training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00075" y="35575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0194" y="10239"/>
                </a:moveTo>
                <a:cubicBezTo>
                  <a:pt x="123765" y="8751"/>
                  <a:pt x="127843" y="9585"/>
                  <a:pt x="130582" y="12293"/>
                </a:cubicBezTo>
                <a:lnTo>
                  <a:pt x="149632" y="31343"/>
                </a:lnTo>
                <a:cubicBezTo>
                  <a:pt x="151418" y="33129"/>
                  <a:pt x="152430" y="35540"/>
                  <a:pt x="152430" y="38070"/>
                </a:cubicBezTo>
                <a:cubicBezTo>
                  <a:pt x="152430" y="40600"/>
                  <a:pt x="151418" y="43011"/>
                  <a:pt x="149632" y="44797"/>
                </a:cubicBezTo>
                <a:lnTo>
                  <a:pt x="130582" y="63847"/>
                </a:lnTo>
                <a:cubicBezTo>
                  <a:pt x="127843" y="66586"/>
                  <a:pt x="123765" y="67389"/>
                  <a:pt x="120194" y="65901"/>
                </a:cubicBezTo>
                <a:cubicBezTo>
                  <a:pt x="116622" y="64413"/>
                  <a:pt x="114300" y="60990"/>
                  <a:pt x="114300" y="57150"/>
                </a:cubicBezTo>
                <a:lnTo>
                  <a:pt x="114300" y="47625"/>
                </a:lnTo>
                <a:lnTo>
                  <a:pt x="104775" y="47625"/>
                </a:lnTo>
                <a:cubicBezTo>
                  <a:pt x="101769" y="47625"/>
                  <a:pt x="98941" y="49024"/>
                  <a:pt x="97155" y="51435"/>
                </a:cubicBezTo>
                <a:lnTo>
                  <a:pt x="87511" y="64294"/>
                </a:lnTo>
                <a:lnTo>
                  <a:pt x="75605" y="48429"/>
                </a:lnTo>
                <a:lnTo>
                  <a:pt x="81915" y="40005"/>
                </a:lnTo>
                <a:cubicBezTo>
                  <a:pt x="87303" y="32802"/>
                  <a:pt x="95786" y="28575"/>
                  <a:pt x="104775" y="28575"/>
                </a:cubicBezTo>
                <a:lnTo>
                  <a:pt x="114300" y="28575"/>
                </a:lnTo>
                <a:lnTo>
                  <a:pt x="114300" y="19050"/>
                </a:lnTo>
                <a:cubicBezTo>
                  <a:pt x="114300" y="15210"/>
                  <a:pt x="116622" y="11728"/>
                  <a:pt x="120194" y="10239"/>
                </a:cubicBezTo>
                <a:close/>
                <a:moveTo>
                  <a:pt x="45839" y="88106"/>
                </a:moveTo>
                <a:lnTo>
                  <a:pt x="57745" y="103971"/>
                </a:lnTo>
                <a:lnTo>
                  <a:pt x="51435" y="112395"/>
                </a:lnTo>
                <a:cubicBezTo>
                  <a:pt x="46047" y="119598"/>
                  <a:pt x="37564" y="123825"/>
                  <a:pt x="28575" y="123825"/>
                </a:cubicBezTo>
                <a:lnTo>
                  <a:pt x="9525" y="123825"/>
                </a:lnTo>
                <a:cubicBezTo>
                  <a:pt x="4256" y="123825"/>
                  <a:pt x="0" y="119569"/>
                  <a:pt x="0" y="114300"/>
                </a:cubicBezTo>
                <a:cubicBezTo>
                  <a:pt x="0" y="109031"/>
                  <a:pt x="4256" y="104775"/>
                  <a:pt x="9525" y="104775"/>
                </a:cubicBezTo>
                <a:lnTo>
                  <a:pt x="28575" y="104775"/>
                </a:lnTo>
                <a:cubicBezTo>
                  <a:pt x="31581" y="104775"/>
                  <a:pt x="34409" y="103376"/>
                  <a:pt x="36195" y="100965"/>
                </a:cubicBezTo>
                <a:lnTo>
                  <a:pt x="45839" y="88106"/>
                </a:lnTo>
                <a:close/>
                <a:moveTo>
                  <a:pt x="130552" y="140077"/>
                </a:moveTo>
                <a:cubicBezTo>
                  <a:pt x="127814" y="142815"/>
                  <a:pt x="123736" y="143619"/>
                  <a:pt x="120164" y="142131"/>
                </a:cubicBezTo>
                <a:cubicBezTo>
                  <a:pt x="116592" y="140643"/>
                  <a:pt x="114300" y="137190"/>
                  <a:pt x="114300" y="133350"/>
                </a:cubicBezTo>
                <a:lnTo>
                  <a:pt x="114300" y="123825"/>
                </a:lnTo>
                <a:lnTo>
                  <a:pt x="104775" y="123825"/>
                </a:lnTo>
                <a:cubicBezTo>
                  <a:pt x="95786" y="123825"/>
                  <a:pt x="87303" y="119598"/>
                  <a:pt x="81915" y="112395"/>
                </a:cubicBezTo>
                <a:lnTo>
                  <a:pt x="36195" y="51435"/>
                </a:lnTo>
                <a:cubicBezTo>
                  <a:pt x="34409" y="49024"/>
                  <a:pt x="31581" y="47625"/>
                  <a:pt x="28575" y="47625"/>
                </a:cubicBez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28575" y="28575"/>
                </a:lnTo>
                <a:cubicBezTo>
                  <a:pt x="37564" y="28575"/>
                  <a:pt x="46047" y="32802"/>
                  <a:pt x="51435" y="40005"/>
                </a:cubicBezTo>
                <a:lnTo>
                  <a:pt x="97155" y="100965"/>
                </a:lnTo>
                <a:cubicBezTo>
                  <a:pt x="98941" y="103376"/>
                  <a:pt x="101769" y="104775"/>
                  <a:pt x="104775" y="104775"/>
                </a:cubicBezTo>
                <a:lnTo>
                  <a:pt x="114300" y="104775"/>
                </a:lnTo>
                <a:lnTo>
                  <a:pt x="114300" y="95250"/>
                </a:lnTo>
                <a:cubicBezTo>
                  <a:pt x="114300" y="91410"/>
                  <a:pt x="116622" y="87928"/>
                  <a:pt x="120194" y="86439"/>
                </a:cubicBezTo>
                <a:cubicBezTo>
                  <a:pt x="123765" y="84951"/>
                  <a:pt x="127843" y="85785"/>
                  <a:pt x="130582" y="88493"/>
                </a:cubicBezTo>
                <a:lnTo>
                  <a:pt x="149632" y="107543"/>
                </a:lnTo>
                <a:cubicBezTo>
                  <a:pt x="151418" y="109329"/>
                  <a:pt x="152430" y="111740"/>
                  <a:pt x="152430" y="114270"/>
                </a:cubicBezTo>
                <a:cubicBezTo>
                  <a:pt x="152430" y="116800"/>
                  <a:pt x="151418" y="119211"/>
                  <a:pt x="149632" y="120997"/>
                </a:cubicBezTo>
                <a:lnTo>
                  <a:pt x="130582" y="14004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85825" y="3511322"/>
            <a:ext cx="35242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(p = 0.1 – 0.2)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Previene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392906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85825" y="3882797"/>
            <a:ext cx="3524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ReLU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ctivation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Function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Non-linearità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00775" y="1419224"/>
            <a:ext cx="5581650" cy="2924175"/>
          </a:xfrm>
          <a:custGeom>
            <a:avLst/>
            <a:gdLst/>
            <a:ahLst/>
            <a:cxnLst/>
            <a:rect l="l" t="t" r="r" b="b"/>
            <a:pathLst>
              <a:path w="5581650" h="2924175">
                <a:moveTo>
                  <a:pt x="0" y="0"/>
                </a:moveTo>
                <a:lnTo>
                  <a:pt x="5581650" y="0"/>
                </a:lnTo>
                <a:lnTo>
                  <a:pt x="558165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00775" y="1419224"/>
            <a:ext cx="38100" cy="2924175"/>
          </a:xfrm>
          <a:custGeom>
            <a:avLst/>
            <a:gdLst/>
            <a:ahLst/>
            <a:cxnLst/>
            <a:rect l="l" t="t" r="r" b="b"/>
            <a:pathLst>
              <a:path w="38100" h="2924175">
                <a:moveTo>
                  <a:pt x="0" y="0"/>
                </a:moveTo>
                <a:lnTo>
                  <a:pt x="38100" y="0"/>
                </a:lnTo>
                <a:lnTo>
                  <a:pt x="3810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24613" y="164306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36490" y="-7144"/>
                  <a:pt x="142875" y="-759"/>
                  <a:pt x="142875" y="7144"/>
                </a:cubicBezTo>
                <a:lnTo>
                  <a:pt x="142875" y="15314"/>
                </a:lnTo>
                <a:cubicBezTo>
                  <a:pt x="186675" y="21565"/>
                  <a:pt x="221322" y="56212"/>
                  <a:pt x="227573" y="100013"/>
                </a:cubicBezTo>
                <a:lnTo>
                  <a:pt x="235744" y="100013"/>
                </a:lnTo>
                <a:cubicBezTo>
                  <a:pt x="243647" y="100013"/>
                  <a:pt x="250031" y="106397"/>
                  <a:pt x="250031" y="114300"/>
                </a:cubicBezTo>
                <a:cubicBezTo>
                  <a:pt x="250031" y="122203"/>
                  <a:pt x="243647" y="128588"/>
                  <a:pt x="235744" y="128588"/>
                </a:cubicBezTo>
                <a:lnTo>
                  <a:pt x="227573" y="128588"/>
                </a:lnTo>
                <a:cubicBezTo>
                  <a:pt x="221322" y="172388"/>
                  <a:pt x="186675" y="207035"/>
                  <a:pt x="142875" y="213286"/>
                </a:cubicBezTo>
                <a:lnTo>
                  <a:pt x="142875" y="221456"/>
                </a:lnTo>
                <a:cubicBezTo>
                  <a:pt x="142875" y="229359"/>
                  <a:pt x="136490" y="235744"/>
                  <a:pt x="128588" y="235744"/>
                </a:cubicBezTo>
                <a:cubicBezTo>
                  <a:pt x="120685" y="235744"/>
                  <a:pt x="114300" y="229359"/>
                  <a:pt x="114300" y="221456"/>
                </a:cubicBezTo>
                <a:lnTo>
                  <a:pt x="114300" y="213286"/>
                </a:lnTo>
                <a:cubicBezTo>
                  <a:pt x="70500" y="207035"/>
                  <a:pt x="35853" y="172388"/>
                  <a:pt x="29602" y="128588"/>
                </a:cubicBezTo>
                <a:lnTo>
                  <a:pt x="21431" y="128588"/>
                </a:lnTo>
                <a:cubicBezTo>
                  <a:pt x="13528" y="128588"/>
                  <a:pt x="7144" y="122203"/>
                  <a:pt x="7144" y="114300"/>
                </a:cubicBezTo>
                <a:cubicBezTo>
                  <a:pt x="7144" y="106397"/>
                  <a:pt x="13528" y="100013"/>
                  <a:pt x="21431" y="100013"/>
                </a:cubicBezTo>
                <a:lnTo>
                  <a:pt x="29602" y="100013"/>
                </a:lnTo>
                <a:cubicBezTo>
                  <a:pt x="35853" y="56212"/>
                  <a:pt x="70500" y="21565"/>
                  <a:pt x="114300" y="15314"/>
                </a:cubicBezTo>
                <a:lnTo>
                  <a:pt x="114300" y="7144"/>
                </a:lnTo>
                <a:cubicBezTo>
                  <a:pt x="114300" y="-759"/>
                  <a:pt x="120685" y="-7144"/>
                  <a:pt x="128588" y="-7144"/>
                </a:cubicBezTo>
                <a:close/>
                <a:moveTo>
                  <a:pt x="58579" y="128588"/>
                </a:moveTo>
                <a:cubicBezTo>
                  <a:pt x="64249" y="156582"/>
                  <a:pt x="86305" y="178638"/>
                  <a:pt x="114300" y="184309"/>
                </a:cubicBezTo>
                <a:lnTo>
                  <a:pt x="114300" y="178594"/>
                </a:lnTo>
                <a:cubicBezTo>
                  <a:pt x="114300" y="170691"/>
                  <a:pt x="120685" y="164306"/>
                  <a:pt x="128588" y="164306"/>
                </a:cubicBezTo>
                <a:cubicBezTo>
                  <a:pt x="136490" y="164306"/>
                  <a:pt x="142875" y="170691"/>
                  <a:pt x="142875" y="178594"/>
                </a:cubicBezTo>
                <a:lnTo>
                  <a:pt x="142875" y="184309"/>
                </a:lnTo>
                <a:cubicBezTo>
                  <a:pt x="170870" y="178638"/>
                  <a:pt x="192926" y="156582"/>
                  <a:pt x="198596" y="128588"/>
                </a:cubicBezTo>
                <a:lnTo>
                  <a:pt x="192881" y="128588"/>
                </a:lnTo>
                <a:cubicBezTo>
                  <a:pt x="184978" y="128588"/>
                  <a:pt x="178594" y="122203"/>
                  <a:pt x="178594" y="114300"/>
                </a:cubicBezTo>
                <a:cubicBezTo>
                  <a:pt x="178594" y="106397"/>
                  <a:pt x="184978" y="100013"/>
                  <a:pt x="192881" y="100013"/>
                </a:cubicBezTo>
                <a:lnTo>
                  <a:pt x="198596" y="100013"/>
                </a:lnTo>
                <a:cubicBezTo>
                  <a:pt x="192926" y="72018"/>
                  <a:pt x="170870" y="49962"/>
                  <a:pt x="142875" y="44291"/>
                </a:cubicBezTo>
                <a:lnTo>
                  <a:pt x="142875" y="50006"/>
                </a:lnTo>
                <a:cubicBezTo>
                  <a:pt x="142875" y="57909"/>
                  <a:pt x="136490" y="64294"/>
                  <a:pt x="128588" y="64294"/>
                </a:cubicBezTo>
                <a:cubicBezTo>
                  <a:pt x="120685" y="64294"/>
                  <a:pt x="114300" y="57909"/>
                  <a:pt x="114300" y="50006"/>
                </a:cubicBezTo>
                <a:lnTo>
                  <a:pt x="114300" y="44291"/>
                </a:lnTo>
                <a:cubicBezTo>
                  <a:pt x="86305" y="49962"/>
                  <a:pt x="64249" y="72018"/>
                  <a:pt x="58579" y="100013"/>
                </a:cubicBezTo>
                <a:lnTo>
                  <a:pt x="64294" y="100013"/>
                </a:lnTo>
                <a:cubicBezTo>
                  <a:pt x="72197" y="100013"/>
                  <a:pt x="78581" y="106397"/>
                  <a:pt x="78581" y="114300"/>
                </a:cubicBezTo>
                <a:cubicBezTo>
                  <a:pt x="78581" y="122203"/>
                  <a:pt x="72197" y="128588"/>
                  <a:pt x="64294" y="128588"/>
                </a:cubicBezTo>
                <a:lnTo>
                  <a:pt x="58579" y="128588"/>
                </a:lnTo>
                <a:close/>
                <a:moveTo>
                  <a:pt x="128588" y="92869"/>
                </a:moveTo>
                <a:cubicBezTo>
                  <a:pt x="140416" y="92869"/>
                  <a:pt x="150019" y="102472"/>
                  <a:pt x="150019" y="114300"/>
                </a:cubicBezTo>
                <a:cubicBezTo>
                  <a:pt x="150019" y="126128"/>
                  <a:pt x="140416" y="135731"/>
                  <a:pt x="128588" y="135731"/>
                </a:cubicBezTo>
                <a:cubicBezTo>
                  <a:pt x="116759" y="135731"/>
                  <a:pt x="107156" y="126128"/>
                  <a:pt x="107156" y="114300"/>
                </a:cubicBezTo>
                <a:cubicBezTo>
                  <a:pt x="107156" y="102472"/>
                  <a:pt x="116759" y="92869"/>
                  <a:pt x="128588" y="9286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791327" y="159067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Cross-</a:t>
            </a: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Entropy</a:t>
            </a: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Loss (Pesata)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410325" y="2057399"/>
            <a:ext cx="5181600" cy="838200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572250" y="2219324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653213" y="2343149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L = -Σ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wyi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yik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log(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p̂ik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10325" y="3047999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540953" y="3162299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Pesi per sbilanciamento: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481763" y="3428999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wk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= N / (K ·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nk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29375" y="3999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681788" y="395083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Dà più peso alle 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71475" y="4772024"/>
            <a:ext cx="11430000" cy="1476375"/>
          </a:xfrm>
          <a:custGeom>
            <a:avLst/>
            <a:gdLst/>
            <a:ahLst/>
            <a:cxnLst/>
            <a:rect l="l" t="t" r="r" b="b"/>
            <a:pathLst>
              <a:path w="11430000" h="1371600">
                <a:moveTo>
                  <a:pt x="0" y="0"/>
                </a:moveTo>
                <a:lnTo>
                  <a:pt x="11430000" y="0"/>
                </a:lnTo>
                <a:lnTo>
                  <a:pt x="114300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47688" y="49815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9303" y="69652"/>
                </a:moveTo>
                <a:cubicBezTo>
                  <a:pt x="139303" y="85022"/>
                  <a:pt x="134314" y="99220"/>
                  <a:pt x="125909" y="110739"/>
                </a:cubicBezTo>
                <a:lnTo>
                  <a:pt x="168302" y="153166"/>
                </a:lnTo>
                <a:cubicBezTo>
                  <a:pt x="172488" y="157352"/>
                  <a:pt x="172488" y="164150"/>
                  <a:pt x="168302" y="168336"/>
                </a:cubicBezTo>
                <a:cubicBezTo>
                  <a:pt x="164116" y="172522"/>
                  <a:pt x="157319" y="172522"/>
                  <a:pt x="153133" y="168336"/>
                </a:cubicBezTo>
                <a:lnTo>
                  <a:pt x="110739" y="125909"/>
                </a:lnTo>
                <a:cubicBezTo>
                  <a:pt x="99220" y="134314"/>
                  <a:pt x="85022" y="139303"/>
                  <a:pt x="69652" y="139303"/>
                </a:cubicBezTo>
                <a:cubicBezTo>
                  <a:pt x="31176" y="139303"/>
                  <a:pt x="0" y="108127"/>
                  <a:pt x="0" y="69652"/>
                </a:cubicBezTo>
                <a:cubicBezTo>
                  <a:pt x="0" y="31176"/>
                  <a:pt x="31176" y="0"/>
                  <a:pt x="69652" y="0"/>
                </a:cubicBezTo>
                <a:cubicBezTo>
                  <a:pt x="108127" y="0"/>
                  <a:pt x="139303" y="31176"/>
                  <a:pt x="139303" y="69652"/>
                </a:cubicBezTo>
                <a:close/>
                <a:moveTo>
                  <a:pt x="69652" y="117872"/>
                </a:moveTo>
                <a:cubicBezTo>
                  <a:pt x="96265" y="117872"/>
                  <a:pt x="117872" y="96265"/>
                  <a:pt x="117872" y="69652"/>
                </a:cubicBezTo>
                <a:cubicBezTo>
                  <a:pt x="117872" y="43038"/>
                  <a:pt x="96265" y="21431"/>
                  <a:pt x="69652" y="21431"/>
                </a:cubicBezTo>
                <a:cubicBezTo>
                  <a:pt x="43038" y="21431"/>
                  <a:pt x="21431" y="43038"/>
                  <a:pt x="21431" y="69652"/>
                </a:cubicBezTo>
                <a:cubicBezTo>
                  <a:pt x="21431" y="96265"/>
                  <a:pt x="43038" y="117872"/>
                  <a:pt x="69652" y="11787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38200" y="4905375"/>
            <a:ext cx="10991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Iperparametri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</a:t>
            </a:r>
            <a:r>
              <a:rPr lang="it-IT" sz="135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Grid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35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Search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238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5476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Hidden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Layers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5476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{(128, 64), (256, 128)}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3432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33670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Learning Rate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33670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{10⁻², 10⁻³}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1626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1864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1864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{0.1, 0.2}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9820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90058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Epochs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90058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{50, 100}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1B41A68-0D7F-B42F-BED3-B3CE3688716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4200F77C-4F96-46D5-1807-B86F29B68D7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DCD04E8C-F27F-3A21-C774-0B5C1AE7341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20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3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665FA-6017-FE92-BEDB-E6F9B675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16FE8EDC-B3AA-703A-D2F4-5766BF375B43}"/>
              </a:ext>
            </a:extLst>
          </p:cNvPr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454AAA6-A2DA-58EE-1FBC-9B1D9CE5FCE6}"/>
              </a:ext>
            </a:extLst>
          </p:cNvPr>
          <p:cNvSpPr/>
          <p:nvPr/>
        </p:nvSpPr>
        <p:spPr>
          <a:xfrm>
            <a:off x="1133474" y="402432"/>
            <a:ext cx="773293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Ottimizzazione dei Modelli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4641B4F6-21D1-D72E-3CBE-B45ADA89DFCE}"/>
              </a:ext>
            </a:extLst>
          </p:cNvPr>
          <p:cNvSpPr/>
          <p:nvPr/>
        </p:nvSpPr>
        <p:spPr>
          <a:xfrm>
            <a:off x="1133475" y="753666"/>
            <a:ext cx="44590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Validazione incrociata e ricerca dei migliori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Shape 4">
            <a:extLst>
              <a:ext uri="{FF2B5EF4-FFF2-40B4-BE49-F238E27FC236}">
                <a16:creationId xmlns:a16="http://schemas.microsoft.com/office/drawing/2014/main" id="{8C5A16FC-76D5-7DB1-7A4E-FCBF2246D3E9}"/>
              </a:ext>
            </a:extLst>
          </p:cNvPr>
          <p:cNvSpPr/>
          <p:nvPr/>
        </p:nvSpPr>
        <p:spPr>
          <a:xfrm>
            <a:off x="381000" y="1381123"/>
            <a:ext cx="11430000" cy="1524000"/>
          </a:xfrm>
          <a:custGeom>
            <a:avLst/>
            <a:gdLst/>
            <a:ahLst/>
            <a:cxnLst/>
            <a:rect l="l" t="t" r="r" b="b"/>
            <a:pathLst>
              <a:path w="11430000" h="1524000">
                <a:moveTo>
                  <a:pt x="0" y="0"/>
                </a:moveTo>
                <a:lnTo>
                  <a:pt x="11430000" y="0"/>
                </a:lnTo>
                <a:lnTo>
                  <a:pt x="11430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Shape 5">
            <a:extLst>
              <a:ext uri="{FF2B5EF4-FFF2-40B4-BE49-F238E27FC236}">
                <a16:creationId xmlns:a16="http://schemas.microsoft.com/office/drawing/2014/main" id="{CF596600-666B-D9E7-526D-817D81734E95}"/>
              </a:ext>
            </a:extLst>
          </p:cNvPr>
          <p:cNvSpPr/>
          <p:nvPr/>
        </p:nvSpPr>
        <p:spPr>
          <a:xfrm>
            <a:off x="1789051" y="159067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Shape 6">
            <a:extLst>
              <a:ext uri="{FF2B5EF4-FFF2-40B4-BE49-F238E27FC236}">
                <a16:creationId xmlns:a16="http://schemas.microsoft.com/office/drawing/2014/main" id="{C58A44FE-2036-8714-48C7-146392F5EADA}"/>
              </a:ext>
            </a:extLst>
          </p:cNvPr>
          <p:cNvSpPr/>
          <p:nvPr/>
        </p:nvSpPr>
        <p:spPr>
          <a:xfrm>
            <a:off x="1998601" y="18002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7">
            <a:extLst>
              <a:ext uri="{FF2B5EF4-FFF2-40B4-BE49-F238E27FC236}">
                <a16:creationId xmlns:a16="http://schemas.microsoft.com/office/drawing/2014/main" id="{0E9D43EC-DDD8-82B2-0A3A-6CC0425CB5E1}"/>
              </a:ext>
            </a:extLst>
          </p:cNvPr>
          <p:cNvSpPr/>
          <p:nvPr/>
        </p:nvSpPr>
        <p:spPr>
          <a:xfrm>
            <a:off x="1738896" y="2276473"/>
            <a:ext cx="79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5-Fold CV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6" name="Text 8">
            <a:extLst>
              <a:ext uri="{FF2B5EF4-FFF2-40B4-BE49-F238E27FC236}">
                <a16:creationId xmlns:a16="http://schemas.microsoft.com/office/drawing/2014/main" id="{A709B649-E95E-9148-3E35-38043C0BD8E6}"/>
              </a:ext>
            </a:extLst>
          </p:cNvPr>
          <p:cNvSpPr/>
          <p:nvPr/>
        </p:nvSpPr>
        <p:spPr>
          <a:xfrm>
            <a:off x="1703326" y="2464251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Stratificata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47" name="Shape 9">
            <a:extLst>
              <a:ext uri="{FF2B5EF4-FFF2-40B4-BE49-F238E27FC236}">
                <a16:creationId xmlns:a16="http://schemas.microsoft.com/office/drawing/2014/main" id="{D2EA1107-2CDF-7410-4F09-11A6C967EC12}"/>
              </a:ext>
            </a:extLst>
          </p:cNvPr>
          <p:cNvSpPr/>
          <p:nvPr/>
        </p:nvSpPr>
        <p:spPr>
          <a:xfrm>
            <a:off x="3186456" y="201521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Shape 10">
            <a:extLst>
              <a:ext uri="{FF2B5EF4-FFF2-40B4-BE49-F238E27FC236}">
                <a16:creationId xmlns:a16="http://schemas.microsoft.com/office/drawing/2014/main" id="{8AC37982-39D4-1AFC-9AA2-8BD67E049DA2}"/>
              </a:ext>
            </a:extLst>
          </p:cNvPr>
          <p:cNvSpPr/>
          <p:nvPr/>
        </p:nvSpPr>
        <p:spPr>
          <a:xfrm>
            <a:off x="4303940" y="158250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9" name="Shape 11">
            <a:extLst>
              <a:ext uri="{FF2B5EF4-FFF2-40B4-BE49-F238E27FC236}">
                <a16:creationId xmlns:a16="http://schemas.microsoft.com/office/drawing/2014/main" id="{CEA533E2-B61E-6DA3-2C00-6805E2B6D289}"/>
              </a:ext>
            </a:extLst>
          </p:cNvPr>
          <p:cNvSpPr/>
          <p:nvPr/>
        </p:nvSpPr>
        <p:spPr>
          <a:xfrm>
            <a:off x="4513490" y="179205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Text 12">
            <a:extLst>
              <a:ext uri="{FF2B5EF4-FFF2-40B4-BE49-F238E27FC236}">
                <a16:creationId xmlns:a16="http://schemas.microsoft.com/office/drawing/2014/main" id="{926A3277-A113-A3EE-E287-809A3588076B}"/>
              </a:ext>
            </a:extLst>
          </p:cNvPr>
          <p:cNvSpPr/>
          <p:nvPr/>
        </p:nvSpPr>
        <p:spPr>
          <a:xfrm>
            <a:off x="4165584" y="2251980"/>
            <a:ext cx="15869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Grid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Search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51" name="Text 13">
            <a:extLst>
              <a:ext uri="{FF2B5EF4-FFF2-40B4-BE49-F238E27FC236}">
                <a16:creationId xmlns:a16="http://schemas.microsoft.com/office/drawing/2014/main" id="{099D6419-B2F4-5429-9EB6-85EEE617EF1B}"/>
              </a:ext>
            </a:extLst>
          </p:cNvPr>
          <p:cNvSpPr/>
          <p:nvPr/>
        </p:nvSpPr>
        <p:spPr>
          <a:xfrm>
            <a:off x="4110426" y="2464251"/>
            <a:ext cx="12207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52" name="Shape 14">
            <a:extLst>
              <a:ext uri="{FF2B5EF4-FFF2-40B4-BE49-F238E27FC236}">
                <a16:creationId xmlns:a16="http://schemas.microsoft.com/office/drawing/2014/main" id="{2DCA5AAF-3EC0-9DEE-B443-DB7B82B2C89F}"/>
              </a:ext>
            </a:extLst>
          </p:cNvPr>
          <p:cNvSpPr/>
          <p:nvPr/>
        </p:nvSpPr>
        <p:spPr>
          <a:xfrm>
            <a:off x="5900209" y="204787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3" name="Shape 15">
            <a:extLst>
              <a:ext uri="{FF2B5EF4-FFF2-40B4-BE49-F238E27FC236}">
                <a16:creationId xmlns:a16="http://schemas.microsoft.com/office/drawing/2014/main" id="{07161162-5115-77FC-8E08-E44E69FB6D13}"/>
              </a:ext>
            </a:extLst>
          </p:cNvPr>
          <p:cNvSpPr/>
          <p:nvPr/>
        </p:nvSpPr>
        <p:spPr>
          <a:xfrm>
            <a:off x="7030665" y="158250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Shape 16">
            <a:extLst>
              <a:ext uri="{FF2B5EF4-FFF2-40B4-BE49-F238E27FC236}">
                <a16:creationId xmlns:a16="http://schemas.microsoft.com/office/drawing/2014/main" id="{7D078BF9-F0F0-F192-FA96-1893ED84C7BD}"/>
              </a:ext>
            </a:extLst>
          </p:cNvPr>
          <p:cNvSpPr/>
          <p:nvPr/>
        </p:nvSpPr>
        <p:spPr>
          <a:xfrm>
            <a:off x="7240215" y="179205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2483" y="27794"/>
                </a:moveTo>
                <a:lnTo>
                  <a:pt x="166688" y="31775"/>
                </a:lnTo>
                <a:lnTo>
                  <a:pt x="166688" y="11906"/>
                </a:lnTo>
                <a:cubicBezTo>
                  <a:pt x="166688" y="5321"/>
                  <a:pt x="172008" y="0"/>
                  <a:pt x="178594" y="0"/>
                </a:cubicBezTo>
                <a:cubicBezTo>
                  <a:pt x="185179" y="0"/>
                  <a:pt x="190500" y="5321"/>
                  <a:pt x="190500" y="11906"/>
                </a:cubicBezTo>
                <a:lnTo>
                  <a:pt x="190500" y="59531"/>
                </a:lnTo>
                <a:cubicBezTo>
                  <a:pt x="190500" y="66117"/>
                  <a:pt x="185179" y="71438"/>
                  <a:pt x="178594" y="71438"/>
                </a:cubicBezTo>
                <a:lnTo>
                  <a:pt x="130969" y="71438"/>
                </a:lnTo>
                <a:cubicBezTo>
                  <a:pt x="124383" y="71438"/>
                  <a:pt x="119063" y="66117"/>
                  <a:pt x="119063" y="59531"/>
                </a:cubicBezTo>
                <a:cubicBezTo>
                  <a:pt x="119063" y="52946"/>
                  <a:pt x="124383" y="47625"/>
                  <a:pt x="130969" y="47625"/>
                </a:cubicBezTo>
                <a:lnTo>
                  <a:pt x="148791" y="47625"/>
                </a:lnTo>
                <a:lnTo>
                  <a:pt x="145963" y="44946"/>
                </a:lnTo>
                <a:cubicBezTo>
                  <a:pt x="145889" y="44872"/>
                  <a:pt x="145814" y="44797"/>
                  <a:pt x="145740" y="44723"/>
                </a:cubicBezTo>
                <a:cubicBezTo>
                  <a:pt x="117835" y="16818"/>
                  <a:pt x="72628" y="16818"/>
                  <a:pt x="44723" y="44723"/>
                </a:cubicBezTo>
                <a:cubicBezTo>
                  <a:pt x="16818" y="72628"/>
                  <a:pt x="16818" y="117835"/>
                  <a:pt x="44723" y="145740"/>
                </a:cubicBezTo>
                <a:cubicBezTo>
                  <a:pt x="72628" y="173645"/>
                  <a:pt x="117835" y="173645"/>
                  <a:pt x="145740" y="145740"/>
                </a:cubicBezTo>
                <a:cubicBezTo>
                  <a:pt x="148791" y="142689"/>
                  <a:pt x="151507" y="139452"/>
                  <a:pt x="153888" y="136029"/>
                </a:cubicBezTo>
                <a:cubicBezTo>
                  <a:pt x="157646" y="130634"/>
                  <a:pt x="165088" y="129332"/>
                  <a:pt x="170483" y="133090"/>
                </a:cubicBezTo>
                <a:cubicBezTo>
                  <a:pt x="175878" y="136847"/>
                  <a:pt x="177180" y="144289"/>
                  <a:pt x="173422" y="149684"/>
                </a:cubicBezTo>
                <a:cubicBezTo>
                  <a:pt x="170259" y="154223"/>
                  <a:pt x="166650" y="158539"/>
                  <a:pt x="162595" y="162595"/>
                </a:cubicBezTo>
                <a:cubicBezTo>
                  <a:pt x="125388" y="199802"/>
                  <a:pt x="65075" y="199802"/>
                  <a:pt x="27905" y="162595"/>
                </a:cubicBezTo>
                <a:cubicBezTo>
                  <a:pt x="-9265" y="125388"/>
                  <a:pt x="-9302" y="65112"/>
                  <a:pt x="27905" y="27905"/>
                </a:cubicBezTo>
                <a:cubicBezTo>
                  <a:pt x="65075" y="-9265"/>
                  <a:pt x="125276" y="-9302"/>
                  <a:pt x="162483" y="2779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C3ED78C0-3694-D9AC-75E4-B7ECF5E34EA6}"/>
              </a:ext>
            </a:extLst>
          </p:cNvPr>
          <p:cNvSpPr/>
          <p:nvPr/>
        </p:nvSpPr>
        <p:spPr>
          <a:xfrm>
            <a:off x="6672189" y="2247895"/>
            <a:ext cx="14680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</a:t>
            </a:r>
            <a:r>
              <a:rPr lang="it-IT" sz="1200" b="1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-addestramento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6" name="Text 18">
            <a:extLst>
              <a:ext uri="{FF2B5EF4-FFF2-40B4-BE49-F238E27FC236}">
                <a16:creationId xmlns:a16="http://schemas.microsoft.com/office/drawing/2014/main" id="{90E6656F-6A07-C161-BEFF-A704716F18C7}"/>
              </a:ext>
            </a:extLst>
          </p:cNvPr>
          <p:cNvSpPr/>
          <p:nvPr/>
        </p:nvSpPr>
        <p:spPr>
          <a:xfrm>
            <a:off x="6547900" y="2464251"/>
            <a:ext cx="17525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Migliori </a:t>
            </a:r>
            <a:r>
              <a:rPr lang="it-IT" sz="1200" noProof="0" dirty="0" err="1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57" name="Shape 19">
            <a:extLst>
              <a:ext uri="{FF2B5EF4-FFF2-40B4-BE49-F238E27FC236}">
                <a16:creationId xmlns:a16="http://schemas.microsoft.com/office/drawing/2014/main" id="{96045DCA-3CAC-409A-58E7-56FF2F7A1879}"/>
              </a:ext>
            </a:extLst>
          </p:cNvPr>
          <p:cNvSpPr/>
          <p:nvPr/>
        </p:nvSpPr>
        <p:spPr>
          <a:xfrm>
            <a:off x="8520079" y="204787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8" name="Shape 20">
            <a:extLst>
              <a:ext uri="{FF2B5EF4-FFF2-40B4-BE49-F238E27FC236}">
                <a16:creationId xmlns:a16="http://schemas.microsoft.com/office/drawing/2014/main" id="{C3E45D38-C96F-8976-3B40-ADD48F4CA16C}"/>
              </a:ext>
            </a:extLst>
          </p:cNvPr>
          <p:cNvSpPr/>
          <p:nvPr/>
        </p:nvSpPr>
        <p:spPr>
          <a:xfrm>
            <a:off x="9576357" y="15988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9" name="Shape 21">
            <a:extLst>
              <a:ext uri="{FF2B5EF4-FFF2-40B4-BE49-F238E27FC236}">
                <a16:creationId xmlns:a16="http://schemas.microsoft.com/office/drawing/2014/main" id="{1F351D77-E12E-01C9-F23F-AD14A6F4C697}"/>
              </a:ext>
            </a:extLst>
          </p:cNvPr>
          <p:cNvSpPr/>
          <p:nvPr/>
        </p:nvSpPr>
        <p:spPr>
          <a:xfrm>
            <a:off x="9800479" y="181519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0" name="Text 22">
            <a:extLst>
              <a:ext uri="{FF2B5EF4-FFF2-40B4-BE49-F238E27FC236}">
                <a16:creationId xmlns:a16="http://schemas.microsoft.com/office/drawing/2014/main" id="{FE569FCC-4409-39C8-0ABA-5506C3E78CC6}"/>
              </a:ext>
            </a:extLst>
          </p:cNvPr>
          <p:cNvSpPr/>
          <p:nvPr/>
        </p:nvSpPr>
        <p:spPr>
          <a:xfrm>
            <a:off x="9448215" y="2264223"/>
            <a:ext cx="11774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Valutazione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61" name="Text 23">
            <a:extLst>
              <a:ext uri="{FF2B5EF4-FFF2-40B4-BE49-F238E27FC236}">
                <a16:creationId xmlns:a16="http://schemas.microsoft.com/office/drawing/2014/main" id="{C634E4DD-06EC-D20D-3EAB-6A3EBC45F0EE}"/>
              </a:ext>
            </a:extLst>
          </p:cNvPr>
          <p:cNvSpPr/>
          <p:nvPr/>
        </p:nvSpPr>
        <p:spPr>
          <a:xfrm>
            <a:off x="9609013" y="2465609"/>
            <a:ext cx="722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Set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62" name="Shape 24">
            <a:extLst>
              <a:ext uri="{FF2B5EF4-FFF2-40B4-BE49-F238E27FC236}">
                <a16:creationId xmlns:a16="http://schemas.microsoft.com/office/drawing/2014/main" id="{A2FB53A8-3B8D-DDCE-DEFD-00EB241BB31D}"/>
              </a:ext>
            </a:extLst>
          </p:cNvPr>
          <p:cNvSpPr/>
          <p:nvPr/>
        </p:nvSpPr>
        <p:spPr>
          <a:xfrm>
            <a:off x="381000" y="3299729"/>
            <a:ext cx="11430000" cy="2543175"/>
          </a:xfrm>
          <a:custGeom>
            <a:avLst/>
            <a:gdLst/>
            <a:ahLst/>
            <a:cxnLst/>
            <a:rect l="l" t="t" r="r" b="b"/>
            <a:pathLst>
              <a:path w="11430000" h="2543175">
                <a:moveTo>
                  <a:pt x="0" y="0"/>
                </a:moveTo>
                <a:lnTo>
                  <a:pt x="11430000" y="0"/>
                </a:lnTo>
                <a:lnTo>
                  <a:pt x="11430000" y="2543175"/>
                </a:lnTo>
                <a:lnTo>
                  <a:pt x="0" y="2543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3" name="Shape 25">
            <a:extLst>
              <a:ext uri="{FF2B5EF4-FFF2-40B4-BE49-F238E27FC236}">
                <a16:creationId xmlns:a16="http://schemas.microsoft.com/office/drawing/2014/main" id="{679A0B7A-1DB3-DDFF-A4F0-23631022B5A3}"/>
              </a:ext>
            </a:extLst>
          </p:cNvPr>
          <p:cNvSpPr/>
          <p:nvPr/>
        </p:nvSpPr>
        <p:spPr>
          <a:xfrm>
            <a:off x="614363" y="3523567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4" name="Text 26">
            <a:extLst>
              <a:ext uri="{FF2B5EF4-FFF2-40B4-BE49-F238E27FC236}">
                <a16:creationId xmlns:a16="http://schemas.microsoft.com/office/drawing/2014/main" id="{427EED8A-3712-3AB2-049B-C6D064581430}"/>
              </a:ext>
            </a:extLst>
          </p:cNvPr>
          <p:cNvSpPr/>
          <p:nvPr/>
        </p:nvSpPr>
        <p:spPr>
          <a:xfrm>
            <a:off x="954933" y="3480704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Configurazioni Testate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5" name="Shape 27">
            <a:extLst>
              <a:ext uri="{FF2B5EF4-FFF2-40B4-BE49-F238E27FC236}">
                <a16:creationId xmlns:a16="http://schemas.microsoft.com/office/drawing/2014/main" id="{D5FAB99C-4547-42FD-5D4F-71F1F086C3D5}"/>
              </a:ext>
            </a:extLst>
          </p:cNvPr>
          <p:cNvSpPr/>
          <p:nvPr/>
        </p:nvSpPr>
        <p:spPr>
          <a:xfrm>
            <a:off x="571500" y="3937904"/>
            <a:ext cx="5448300" cy="800100"/>
          </a:xfrm>
          <a:custGeom>
            <a:avLst/>
            <a:gdLst/>
            <a:ahLst/>
            <a:cxnLst/>
            <a:rect l="l" t="t" r="r" b="b"/>
            <a:pathLst>
              <a:path w="5448300" h="800100">
                <a:moveTo>
                  <a:pt x="0" y="0"/>
                </a:moveTo>
                <a:lnTo>
                  <a:pt x="5448300" y="0"/>
                </a:lnTo>
                <a:lnTo>
                  <a:pt x="54483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6" name="Shape 28">
            <a:extLst>
              <a:ext uri="{FF2B5EF4-FFF2-40B4-BE49-F238E27FC236}">
                <a16:creationId xmlns:a16="http://schemas.microsoft.com/office/drawing/2014/main" id="{83F2A66A-49F3-70A8-4F9D-486BD7735376}"/>
              </a:ext>
            </a:extLst>
          </p:cNvPr>
          <p:cNvSpPr/>
          <p:nvPr/>
        </p:nvSpPr>
        <p:spPr>
          <a:xfrm>
            <a:off x="709613" y="409030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2698" y="75009"/>
                </a:moveTo>
                <a:lnTo>
                  <a:pt x="104477" y="75009"/>
                </a:lnTo>
                <a:cubicBezTo>
                  <a:pt x="100024" y="75009"/>
                  <a:pt x="96441" y="71426"/>
                  <a:pt x="96441" y="66973"/>
                </a:cubicBezTo>
                <a:lnTo>
                  <a:pt x="96441" y="18752"/>
                </a:lnTo>
                <a:cubicBezTo>
                  <a:pt x="96441" y="15504"/>
                  <a:pt x="98383" y="12557"/>
                  <a:pt x="101397" y="11318"/>
                </a:cubicBezTo>
                <a:cubicBezTo>
                  <a:pt x="104410" y="10079"/>
                  <a:pt x="107859" y="10783"/>
                  <a:pt x="110170" y="13060"/>
                </a:cubicBezTo>
                <a:lnTo>
                  <a:pt x="123565" y="26454"/>
                </a:lnTo>
                <a:lnTo>
                  <a:pt x="148144" y="1875"/>
                </a:lnTo>
                <a:cubicBezTo>
                  <a:pt x="149349" y="670"/>
                  <a:pt x="150990" y="0"/>
                  <a:pt x="152698" y="0"/>
                </a:cubicBezTo>
                <a:cubicBezTo>
                  <a:pt x="154405" y="0"/>
                  <a:pt x="156046" y="670"/>
                  <a:pt x="157285" y="1909"/>
                </a:cubicBezTo>
                <a:lnTo>
                  <a:pt x="169575" y="14198"/>
                </a:lnTo>
                <a:cubicBezTo>
                  <a:pt x="170780" y="15404"/>
                  <a:pt x="171450" y="17045"/>
                  <a:pt x="171450" y="18752"/>
                </a:cubicBezTo>
                <a:cubicBezTo>
                  <a:pt x="171450" y="20460"/>
                  <a:pt x="170780" y="22101"/>
                  <a:pt x="169541" y="23340"/>
                </a:cubicBezTo>
                <a:lnTo>
                  <a:pt x="144996" y="47885"/>
                </a:lnTo>
                <a:lnTo>
                  <a:pt x="158390" y="61280"/>
                </a:lnTo>
                <a:cubicBezTo>
                  <a:pt x="160701" y="63591"/>
                  <a:pt x="161371" y="67040"/>
                  <a:pt x="160132" y="70053"/>
                </a:cubicBezTo>
                <a:cubicBezTo>
                  <a:pt x="158893" y="73067"/>
                  <a:pt x="155946" y="75009"/>
                  <a:pt x="152698" y="75009"/>
                </a:cubicBezTo>
                <a:close/>
                <a:moveTo>
                  <a:pt x="152698" y="96441"/>
                </a:moveTo>
                <a:cubicBezTo>
                  <a:pt x="155946" y="96441"/>
                  <a:pt x="158893" y="98383"/>
                  <a:pt x="160132" y="101397"/>
                </a:cubicBezTo>
                <a:cubicBezTo>
                  <a:pt x="161371" y="104410"/>
                  <a:pt x="160701" y="107859"/>
                  <a:pt x="158390" y="110170"/>
                </a:cubicBezTo>
                <a:lnTo>
                  <a:pt x="144996" y="123565"/>
                </a:lnTo>
                <a:lnTo>
                  <a:pt x="169575" y="148144"/>
                </a:lnTo>
                <a:cubicBezTo>
                  <a:pt x="170780" y="149349"/>
                  <a:pt x="171483" y="150990"/>
                  <a:pt x="171483" y="152731"/>
                </a:cubicBezTo>
                <a:cubicBezTo>
                  <a:pt x="171483" y="154472"/>
                  <a:pt x="170814" y="156080"/>
                  <a:pt x="169575" y="157319"/>
                </a:cubicBezTo>
                <a:lnTo>
                  <a:pt x="157285" y="169608"/>
                </a:lnTo>
                <a:cubicBezTo>
                  <a:pt x="156046" y="170780"/>
                  <a:pt x="154405" y="171450"/>
                  <a:pt x="152698" y="171450"/>
                </a:cubicBezTo>
                <a:cubicBezTo>
                  <a:pt x="150990" y="171450"/>
                  <a:pt x="149349" y="170780"/>
                  <a:pt x="148110" y="169541"/>
                </a:cubicBezTo>
                <a:lnTo>
                  <a:pt x="123565" y="144996"/>
                </a:lnTo>
                <a:lnTo>
                  <a:pt x="110170" y="158390"/>
                </a:lnTo>
                <a:cubicBezTo>
                  <a:pt x="107859" y="160701"/>
                  <a:pt x="104410" y="161371"/>
                  <a:pt x="101397" y="160132"/>
                </a:cubicBezTo>
                <a:cubicBezTo>
                  <a:pt x="98383" y="158893"/>
                  <a:pt x="96441" y="155946"/>
                  <a:pt x="96441" y="152698"/>
                </a:cubicBezTo>
                <a:lnTo>
                  <a:pt x="96441" y="104477"/>
                </a:lnTo>
                <a:cubicBezTo>
                  <a:pt x="96441" y="100024"/>
                  <a:pt x="100024" y="96441"/>
                  <a:pt x="104477" y="96441"/>
                </a:cubicBezTo>
                <a:lnTo>
                  <a:pt x="152698" y="96441"/>
                </a:lnTo>
                <a:close/>
                <a:moveTo>
                  <a:pt x="66973" y="96441"/>
                </a:moveTo>
                <a:cubicBezTo>
                  <a:pt x="71426" y="96441"/>
                  <a:pt x="75009" y="100024"/>
                  <a:pt x="75009" y="104477"/>
                </a:cubicBezTo>
                <a:lnTo>
                  <a:pt x="75009" y="152698"/>
                </a:lnTo>
                <a:cubicBezTo>
                  <a:pt x="75009" y="155946"/>
                  <a:pt x="73067" y="158893"/>
                  <a:pt x="70053" y="160132"/>
                </a:cubicBezTo>
                <a:cubicBezTo>
                  <a:pt x="67040" y="161371"/>
                  <a:pt x="63591" y="160701"/>
                  <a:pt x="61280" y="158390"/>
                </a:cubicBezTo>
                <a:lnTo>
                  <a:pt x="47885" y="144996"/>
                </a:lnTo>
                <a:lnTo>
                  <a:pt x="23306" y="169575"/>
                </a:lnTo>
                <a:cubicBezTo>
                  <a:pt x="22101" y="170780"/>
                  <a:pt x="20460" y="171450"/>
                  <a:pt x="18752" y="171450"/>
                </a:cubicBezTo>
                <a:cubicBezTo>
                  <a:pt x="17045" y="171450"/>
                  <a:pt x="15404" y="170780"/>
                  <a:pt x="14165" y="169541"/>
                </a:cubicBezTo>
                <a:lnTo>
                  <a:pt x="1909" y="157285"/>
                </a:lnTo>
                <a:cubicBezTo>
                  <a:pt x="670" y="156046"/>
                  <a:pt x="0" y="154405"/>
                  <a:pt x="0" y="152698"/>
                </a:cubicBezTo>
                <a:cubicBezTo>
                  <a:pt x="0" y="150990"/>
                  <a:pt x="670" y="149349"/>
                  <a:pt x="1909" y="148110"/>
                </a:cubicBezTo>
                <a:lnTo>
                  <a:pt x="26454" y="123565"/>
                </a:lnTo>
                <a:lnTo>
                  <a:pt x="13060" y="110170"/>
                </a:lnTo>
                <a:cubicBezTo>
                  <a:pt x="10749" y="107859"/>
                  <a:pt x="10079" y="104410"/>
                  <a:pt x="11318" y="101397"/>
                </a:cubicBezTo>
                <a:cubicBezTo>
                  <a:pt x="12557" y="98383"/>
                  <a:pt x="15504" y="96441"/>
                  <a:pt x="18752" y="96441"/>
                </a:cubicBezTo>
                <a:lnTo>
                  <a:pt x="66973" y="96441"/>
                </a:lnTo>
                <a:close/>
                <a:moveTo>
                  <a:pt x="18752" y="75009"/>
                </a:moveTo>
                <a:cubicBezTo>
                  <a:pt x="15504" y="75009"/>
                  <a:pt x="12557" y="73067"/>
                  <a:pt x="11318" y="70053"/>
                </a:cubicBezTo>
                <a:cubicBezTo>
                  <a:pt x="10079" y="67040"/>
                  <a:pt x="10783" y="63591"/>
                  <a:pt x="13060" y="61280"/>
                </a:cubicBezTo>
                <a:lnTo>
                  <a:pt x="26454" y="47885"/>
                </a:lnTo>
                <a:lnTo>
                  <a:pt x="1909" y="23340"/>
                </a:lnTo>
                <a:cubicBezTo>
                  <a:pt x="670" y="22101"/>
                  <a:pt x="0" y="20460"/>
                  <a:pt x="0" y="18752"/>
                </a:cubicBezTo>
                <a:cubicBezTo>
                  <a:pt x="0" y="17045"/>
                  <a:pt x="670" y="15404"/>
                  <a:pt x="1909" y="14165"/>
                </a:cubicBezTo>
                <a:lnTo>
                  <a:pt x="14165" y="1909"/>
                </a:lnTo>
                <a:cubicBezTo>
                  <a:pt x="15404" y="670"/>
                  <a:pt x="17045" y="0"/>
                  <a:pt x="18752" y="0"/>
                </a:cubicBezTo>
                <a:cubicBezTo>
                  <a:pt x="20460" y="0"/>
                  <a:pt x="22101" y="670"/>
                  <a:pt x="23340" y="1909"/>
                </a:cubicBezTo>
                <a:lnTo>
                  <a:pt x="47885" y="26454"/>
                </a:lnTo>
                <a:lnTo>
                  <a:pt x="61280" y="13060"/>
                </a:lnTo>
                <a:cubicBezTo>
                  <a:pt x="63591" y="10749"/>
                  <a:pt x="67040" y="10079"/>
                  <a:pt x="70053" y="11318"/>
                </a:cubicBezTo>
                <a:cubicBezTo>
                  <a:pt x="73067" y="12557"/>
                  <a:pt x="75009" y="15504"/>
                  <a:pt x="75009" y="18752"/>
                </a:cubicBezTo>
                <a:lnTo>
                  <a:pt x="75009" y="66973"/>
                </a:lnTo>
                <a:cubicBezTo>
                  <a:pt x="75009" y="71426"/>
                  <a:pt x="71426" y="75009"/>
                  <a:pt x="66973" y="75009"/>
                </a:cubicBezTo>
                <a:lnTo>
                  <a:pt x="18752" y="7500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7" name="Text 29">
            <a:extLst>
              <a:ext uri="{FF2B5EF4-FFF2-40B4-BE49-F238E27FC236}">
                <a16:creationId xmlns:a16="http://schemas.microsoft.com/office/drawing/2014/main" id="{181F9AEC-F7BC-47B3-5133-EDA59700BC76}"/>
              </a:ext>
            </a:extLst>
          </p:cNvPr>
          <p:cNvSpPr/>
          <p:nvPr/>
        </p:nvSpPr>
        <p:spPr>
          <a:xfrm>
            <a:off x="994681" y="4027712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8" name="Text 30">
            <a:extLst>
              <a:ext uri="{FF2B5EF4-FFF2-40B4-BE49-F238E27FC236}">
                <a16:creationId xmlns:a16="http://schemas.microsoft.com/office/drawing/2014/main" id="{83EA69AE-E08C-8D0F-A76F-C9A7FA3CB02A}"/>
              </a:ext>
            </a:extLst>
          </p:cNvPr>
          <p:cNvSpPr/>
          <p:nvPr/>
        </p:nvSpPr>
        <p:spPr>
          <a:xfrm>
            <a:off x="709613" y="436789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(100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) vs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(100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9" name="Shape 31">
            <a:extLst>
              <a:ext uri="{FF2B5EF4-FFF2-40B4-BE49-F238E27FC236}">
                <a16:creationId xmlns:a16="http://schemas.microsoft.com/office/drawing/2014/main" id="{E62F4B81-372C-01CF-1D9A-832C34B6F598}"/>
              </a:ext>
            </a:extLst>
          </p:cNvPr>
          <p:cNvSpPr/>
          <p:nvPr/>
        </p:nvSpPr>
        <p:spPr>
          <a:xfrm>
            <a:off x="571500" y="4852304"/>
            <a:ext cx="5448300" cy="800100"/>
          </a:xfrm>
          <a:custGeom>
            <a:avLst/>
            <a:gdLst/>
            <a:ahLst/>
            <a:cxnLst/>
            <a:rect l="l" t="t" r="r" b="b"/>
            <a:pathLst>
              <a:path w="5448300" h="800100">
                <a:moveTo>
                  <a:pt x="0" y="0"/>
                </a:moveTo>
                <a:lnTo>
                  <a:pt x="5448300" y="0"/>
                </a:lnTo>
                <a:lnTo>
                  <a:pt x="54483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0" name="Shape 32">
            <a:extLst>
              <a:ext uri="{FF2B5EF4-FFF2-40B4-BE49-F238E27FC236}">
                <a16:creationId xmlns:a16="http://schemas.microsoft.com/office/drawing/2014/main" id="{DFCC4A5A-DDB4-97CB-A2F8-295BF440E2F5}"/>
              </a:ext>
            </a:extLst>
          </p:cNvPr>
          <p:cNvSpPr/>
          <p:nvPr/>
        </p:nvSpPr>
        <p:spPr>
          <a:xfrm>
            <a:off x="709613" y="500470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26789"/>
                </a:moveTo>
                <a:cubicBezTo>
                  <a:pt x="0" y="17915"/>
                  <a:pt x="7200" y="10716"/>
                  <a:pt x="16073" y="10716"/>
                </a:cubicBezTo>
                <a:lnTo>
                  <a:pt x="48220" y="10716"/>
                </a:lnTo>
                <a:cubicBezTo>
                  <a:pt x="57094" y="10716"/>
                  <a:pt x="64294" y="17915"/>
                  <a:pt x="64294" y="26789"/>
                </a:cubicBezTo>
                <a:lnTo>
                  <a:pt x="64294" y="32147"/>
                </a:lnTo>
                <a:lnTo>
                  <a:pt x="107156" y="32147"/>
                </a:lnTo>
                <a:lnTo>
                  <a:pt x="107156" y="26789"/>
                </a:lnTo>
                <a:cubicBezTo>
                  <a:pt x="107156" y="17915"/>
                  <a:pt x="114356" y="10716"/>
                  <a:pt x="123230" y="10716"/>
                </a:cubicBezTo>
                <a:lnTo>
                  <a:pt x="155377" y="10716"/>
                </a:lnTo>
                <a:cubicBezTo>
                  <a:pt x="164250" y="10716"/>
                  <a:pt x="171450" y="17915"/>
                  <a:pt x="171450" y="26789"/>
                </a:cubicBezTo>
                <a:lnTo>
                  <a:pt x="171450" y="58936"/>
                </a:lnTo>
                <a:cubicBezTo>
                  <a:pt x="171450" y="67810"/>
                  <a:pt x="164250" y="75009"/>
                  <a:pt x="155377" y="75009"/>
                </a:cubicBezTo>
                <a:lnTo>
                  <a:pt x="123230" y="75009"/>
                </a:lnTo>
                <a:cubicBezTo>
                  <a:pt x="114356" y="75009"/>
                  <a:pt x="107156" y="67810"/>
                  <a:pt x="107156" y="58936"/>
                </a:cubicBezTo>
                <a:lnTo>
                  <a:pt x="107156" y="53578"/>
                </a:lnTo>
                <a:lnTo>
                  <a:pt x="64294" y="53578"/>
                </a:lnTo>
                <a:lnTo>
                  <a:pt x="64294" y="58936"/>
                </a:lnTo>
                <a:cubicBezTo>
                  <a:pt x="64294" y="61380"/>
                  <a:pt x="63724" y="63724"/>
                  <a:pt x="62753" y="65801"/>
                </a:cubicBezTo>
                <a:lnTo>
                  <a:pt x="85725" y="96441"/>
                </a:lnTo>
                <a:lnTo>
                  <a:pt x="112514" y="96441"/>
                </a:lnTo>
                <a:cubicBezTo>
                  <a:pt x="121388" y="96441"/>
                  <a:pt x="128588" y="103640"/>
                  <a:pt x="128588" y="112514"/>
                </a:cubicBezTo>
                <a:lnTo>
                  <a:pt x="128588" y="144661"/>
                </a:lnTo>
                <a:cubicBezTo>
                  <a:pt x="128588" y="153535"/>
                  <a:pt x="121388" y="160734"/>
                  <a:pt x="112514" y="160734"/>
                </a:cubicBezTo>
                <a:lnTo>
                  <a:pt x="80367" y="160734"/>
                </a:lnTo>
                <a:cubicBezTo>
                  <a:pt x="71493" y="160734"/>
                  <a:pt x="64294" y="153535"/>
                  <a:pt x="64294" y="144661"/>
                </a:cubicBezTo>
                <a:lnTo>
                  <a:pt x="64294" y="112514"/>
                </a:lnTo>
                <a:cubicBezTo>
                  <a:pt x="64294" y="110070"/>
                  <a:pt x="64863" y="107726"/>
                  <a:pt x="65834" y="105649"/>
                </a:cubicBezTo>
                <a:lnTo>
                  <a:pt x="42863" y="75009"/>
                </a:lnTo>
                <a:lnTo>
                  <a:pt x="16073" y="75009"/>
                </a:lnTo>
                <a:cubicBezTo>
                  <a:pt x="7200" y="75009"/>
                  <a:pt x="0" y="67810"/>
                  <a:pt x="0" y="58936"/>
                </a:cubicBezTo>
                <a:lnTo>
                  <a:pt x="0" y="2678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1" name="Text 33">
            <a:extLst>
              <a:ext uri="{FF2B5EF4-FFF2-40B4-BE49-F238E27FC236}">
                <a16:creationId xmlns:a16="http://schemas.microsoft.com/office/drawing/2014/main" id="{6D0C5563-D5E9-684A-19C7-9759F19A32D3}"/>
              </a:ext>
            </a:extLst>
          </p:cNvPr>
          <p:cNvSpPr/>
          <p:nvPr/>
        </p:nvSpPr>
        <p:spPr>
          <a:xfrm>
            <a:off x="986517" y="4942112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Classificatori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2" name="Text 34">
            <a:extLst>
              <a:ext uri="{FF2B5EF4-FFF2-40B4-BE49-F238E27FC236}">
                <a16:creationId xmlns:a16="http://schemas.microsoft.com/office/drawing/2014/main" id="{AEAB27EE-7E6A-4DFC-21CC-E023BD14B872}"/>
              </a:ext>
            </a:extLst>
          </p:cNvPr>
          <p:cNvSpPr/>
          <p:nvPr/>
        </p:nvSpPr>
        <p:spPr>
          <a:xfrm>
            <a:off x="709613" y="525371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SVM (RBF/Linear) vs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3" name="Shape 35">
            <a:extLst>
              <a:ext uri="{FF2B5EF4-FFF2-40B4-BE49-F238E27FC236}">
                <a16:creationId xmlns:a16="http://schemas.microsoft.com/office/drawing/2014/main" id="{744B10C6-3348-CB33-79FB-CF27A75F7DEA}"/>
              </a:ext>
            </a:extLst>
          </p:cNvPr>
          <p:cNvSpPr/>
          <p:nvPr/>
        </p:nvSpPr>
        <p:spPr>
          <a:xfrm>
            <a:off x="6172200" y="3937904"/>
            <a:ext cx="5448300" cy="1714500"/>
          </a:xfrm>
          <a:custGeom>
            <a:avLst/>
            <a:gdLst/>
            <a:ahLst/>
            <a:cxnLst/>
            <a:rect l="l" t="t" r="r" b="b"/>
            <a:pathLst>
              <a:path w="5448300" h="1714500">
                <a:moveTo>
                  <a:pt x="0" y="0"/>
                </a:moveTo>
                <a:lnTo>
                  <a:pt x="5448300" y="0"/>
                </a:lnTo>
                <a:lnTo>
                  <a:pt x="54483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4" name="Shape 36">
            <a:extLst>
              <a:ext uri="{FF2B5EF4-FFF2-40B4-BE49-F238E27FC236}">
                <a16:creationId xmlns:a16="http://schemas.microsoft.com/office/drawing/2014/main" id="{BB8F7B7F-D315-2DF9-4EC4-925DE72DD340}"/>
              </a:ext>
            </a:extLst>
          </p:cNvPr>
          <p:cNvSpPr/>
          <p:nvPr/>
        </p:nvSpPr>
        <p:spPr>
          <a:xfrm>
            <a:off x="6369844" y="4147454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32147" y="21431"/>
                </a:moveTo>
                <a:lnTo>
                  <a:pt x="96441" y="21431"/>
                </a:lnTo>
                <a:cubicBezTo>
                  <a:pt x="102368" y="21431"/>
                  <a:pt x="107156" y="26220"/>
                  <a:pt x="107156" y="32147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32147" y="53578"/>
                </a:lnTo>
                <a:cubicBezTo>
                  <a:pt x="26220" y="53578"/>
                  <a:pt x="21431" y="48790"/>
                  <a:pt x="21431" y="42863"/>
                </a:cubicBezTo>
                <a:lnTo>
                  <a:pt x="21431" y="32147"/>
                </a:lnTo>
                <a:cubicBezTo>
                  <a:pt x="21431" y="26220"/>
                  <a:pt x="26220" y="21431"/>
                  <a:pt x="32147" y="21431"/>
                </a:cubicBezTo>
                <a:close/>
                <a:moveTo>
                  <a:pt x="37505" y="77688"/>
                </a:moveTo>
                <a:cubicBezTo>
                  <a:pt x="37505" y="82124"/>
                  <a:pt x="33904" y="85725"/>
                  <a:pt x="29468" y="85725"/>
                </a:cubicBezTo>
                <a:cubicBezTo>
                  <a:pt x="25032" y="85725"/>
                  <a:pt x="21431" y="82124"/>
                  <a:pt x="21431" y="77688"/>
                </a:cubicBezTo>
                <a:cubicBezTo>
                  <a:pt x="21431" y="73253"/>
                  <a:pt x="25032" y="69652"/>
                  <a:pt x="29468" y="69652"/>
                </a:cubicBezTo>
                <a:cubicBezTo>
                  <a:pt x="33904" y="69652"/>
                  <a:pt x="37505" y="73253"/>
                  <a:pt x="37505" y="77688"/>
                </a:cubicBezTo>
                <a:close/>
                <a:moveTo>
                  <a:pt x="64294" y="85725"/>
                </a:moveTo>
                <a:cubicBezTo>
                  <a:pt x="59858" y="85725"/>
                  <a:pt x="56257" y="82124"/>
                  <a:pt x="56257" y="77688"/>
                </a:cubicBezTo>
                <a:cubicBezTo>
                  <a:pt x="56257" y="73253"/>
                  <a:pt x="59858" y="69652"/>
                  <a:pt x="64294" y="69652"/>
                </a:cubicBezTo>
                <a:cubicBezTo>
                  <a:pt x="68729" y="69652"/>
                  <a:pt x="72330" y="73253"/>
                  <a:pt x="72330" y="77688"/>
                </a:cubicBezTo>
                <a:cubicBezTo>
                  <a:pt x="72330" y="82124"/>
                  <a:pt x="68729" y="85725"/>
                  <a:pt x="64294" y="85725"/>
                </a:cubicBezTo>
                <a:close/>
                <a:moveTo>
                  <a:pt x="107156" y="77688"/>
                </a:moveTo>
                <a:cubicBezTo>
                  <a:pt x="107156" y="82124"/>
                  <a:pt x="103555" y="85725"/>
                  <a:pt x="99120" y="85725"/>
                </a:cubicBezTo>
                <a:cubicBezTo>
                  <a:pt x="94684" y="85725"/>
                  <a:pt x="91083" y="82124"/>
                  <a:pt x="91083" y="77688"/>
                </a:cubicBezTo>
                <a:cubicBezTo>
                  <a:pt x="91083" y="73253"/>
                  <a:pt x="94684" y="69652"/>
                  <a:pt x="99120" y="69652"/>
                </a:cubicBezTo>
                <a:cubicBezTo>
                  <a:pt x="103555" y="69652"/>
                  <a:pt x="107156" y="73253"/>
                  <a:pt x="107156" y="77688"/>
                </a:cubicBezTo>
                <a:close/>
                <a:moveTo>
                  <a:pt x="29468" y="117872"/>
                </a:moveTo>
                <a:cubicBezTo>
                  <a:pt x="25032" y="117872"/>
                  <a:pt x="21431" y="114271"/>
                  <a:pt x="21431" y="109835"/>
                </a:cubicBezTo>
                <a:cubicBezTo>
                  <a:pt x="21431" y="105400"/>
                  <a:pt x="25032" y="101798"/>
                  <a:pt x="29468" y="101798"/>
                </a:cubicBezTo>
                <a:cubicBezTo>
                  <a:pt x="33904" y="101798"/>
                  <a:pt x="37505" y="105400"/>
                  <a:pt x="37505" y="109835"/>
                </a:cubicBezTo>
                <a:cubicBezTo>
                  <a:pt x="37505" y="114271"/>
                  <a:pt x="33904" y="117872"/>
                  <a:pt x="29468" y="117872"/>
                </a:cubicBezTo>
                <a:close/>
                <a:moveTo>
                  <a:pt x="72330" y="109835"/>
                </a:moveTo>
                <a:cubicBezTo>
                  <a:pt x="72330" y="114271"/>
                  <a:pt x="68729" y="117872"/>
                  <a:pt x="64294" y="117872"/>
                </a:cubicBezTo>
                <a:cubicBezTo>
                  <a:pt x="59858" y="117872"/>
                  <a:pt x="56257" y="114271"/>
                  <a:pt x="56257" y="109835"/>
                </a:cubicBezTo>
                <a:cubicBezTo>
                  <a:pt x="56257" y="105400"/>
                  <a:pt x="59858" y="101798"/>
                  <a:pt x="64294" y="101798"/>
                </a:cubicBezTo>
                <a:cubicBezTo>
                  <a:pt x="68729" y="101798"/>
                  <a:pt x="72330" y="105400"/>
                  <a:pt x="72330" y="109835"/>
                </a:cubicBezTo>
                <a:close/>
                <a:moveTo>
                  <a:pt x="99120" y="117872"/>
                </a:moveTo>
                <a:cubicBezTo>
                  <a:pt x="94684" y="117872"/>
                  <a:pt x="91083" y="114271"/>
                  <a:pt x="91083" y="109835"/>
                </a:cubicBezTo>
                <a:cubicBezTo>
                  <a:pt x="91083" y="105400"/>
                  <a:pt x="94684" y="101798"/>
                  <a:pt x="99120" y="101798"/>
                </a:cubicBezTo>
                <a:cubicBezTo>
                  <a:pt x="103555" y="101798"/>
                  <a:pt x="107156" y="105400"/>
                  <a:pt x="107156" y="109835"/>
                </a:cubicBezTo>
                <a:cubicBezTo>
                  <a:pt x="107156" y="114271"/>
                  <a:pt x="103555" y="117872"/>
                  <a:pt x="99120" y="117872"/>
                </a:cubicBezTo>
                <a:close/>
                <a:moveTo>
                  <a:pt x="21431" y="141982"/>
                </a:moveTo>
                <a:cubicBezTo>
                  <a:pt x="21431" y="137528"/>
                  <a:pt x="25014" y="133945"/>
                  <a:pt x="29468" y="133945"/>
                </a:cubicBezTo>
                <a:lnTo>
                  <a:pt x="66973" y="133945"/>
                </a:lnTo>
                <a:cubicBezTo>
                  <a:pt x="71426" y="133945"/>
                  <a:pt x="75009" y="137528"/>
                  <a:pt x="75009" y="141982"/>
                </a:cubicBezTo>
                <a:cubicBezTo>
                  <a:pt x="75009" y="146436"/>
                  <a:pt x="71426" y="150019"/>
                  <a:pt x="66973" y="150019"/>
                </a:cubicBezTo>
                <a:lnTo>
                  <a:pt x="29468" y="150019"/>
                </a:lnTo>
                <a:cubicBezTo>
                  <a:pt x="25014" y="150019"/>
                  <a:pt x="21431" y="146436"/>
                  <a:pt x="21431" y="141982"/>
                </a:cubicBezTo>
                <a:close/>
                <a:moveTo>
                  <a:pt x="99120" y="133945"/>
                </a:moveTo>
                <a:cubicBezTo>
                  <a:pt x="103573" y="133945"/>
                  <a:pt x="107156" y="137528"/>
                  <a:pt x="107156" y="141982"/>
                </a:cubicBezTo>
                <a:cubicBezTo>
                  <a:pt x="107156" y="146436"/>
                  <a:pt x="103573" y="150019"/>
                  <a:pt x="99120" y="150019"/>
                </a:cubicBezTo>
                <a:cubicBezTo>
                  <a:pt x="94666" y="150019"/>
                  <a:pt x="91083" y="146436"/>
                  <a:pt x="91083" y="141982"/>
                </a:cubicBezTo>
                <a:cubicBezTo>
                  <a:pt x="91083" y="137528"/>
                  <a:pt x="94666" y="133945"/>
                  <a:pt x="99120" y="133945"/>
                </a:cubicBez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5" name="Text 37">
            <a:extLst>
              <a:ext uri="{FF2B5EF4-FFF2-40B4-BE49-F238E27FC236}">
                <a16:creationId xmlns:a16="http://schemas.microsoft.com/office/drawing/2014/main" id="{84A41347-EEE6-19AC-5DDF-9892911E8EF2}"/>
              </a:ext>
            </a:extLst>
          </p:cNvPr>
          <p:cNvSpPr/>
          <p:nvPr/>
        </p:nvSpPr>
        <p:spPr>
          <a:xfrm>
            <a:off x="6657975" y="4069893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Combinazioni Totali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6" name="Text 38">
            <a:extLst>
              <a:ext uri="{FF2B5EF4-FFF2-40B4-BE49-F238E27FC236}">
                <a16:creationId xmlns:a16="http://schemas.microsoft.com/office/drawing/2014/main" id="{EB04B39A-B420-6F55-90AF-85F2A439D7AD}"/>
              </a:ext>
            </a:extLst>
          </p:cNvPr>
          <p:cNvSpPr/>
          <p:nvPr/>
        </p:nvSpPr>
        <p:spPr>
          <a:xfrm>
            <a:off x="6181725" y="4604654"/>
            <a:ext cx="5429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4500" b="1" dirty="0">
                <a:solidFill>
                  <a:srgbClr val="F4A261"/>
                </a:solidFill>
                <a:latin typeface="Montserrat" pitchFamily="2" charset="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7" name="Text 39">
            <a:extLst>
              <a:ext uri="{FF2B5EF4-FFF2-40B4-BE49-F238E27FC236}">
                <a16:creationId xmlns:a16="http://schemas.microsoft.com/office/drawing/2014/main" id="{D109056F-0D82-E171-0F20-6EB70D634C5E}"/>
              </a:ext>
            </a:extLst>
          </p:cNvPr>
          <p:cNvSpPr/>
          <p:nvPr/>
        </p:nvSpPr>
        <p:spPr>
          <a:xfrm>
            <a:off x="6272827" y="5080904"/>
            <a:ext cx="5286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1500" dirty="0">
                <a:solidFill>
                  <a:srgbClr val="FFFFFF"/>
                </a:solidFill>
                <a:latin typeface="Montserrat" pitchFamily="2" charset="0"/>
              </a:rPr>
              <a:t>Griglia di </a:t>
            </a:r>
            <a:r>
              <a:rPr lang="it-IT" sz="1500" dirty="0" err="1">
                <a:solidFill>
                  <a:srgbClr val="FFFFFF"/>
                </a:solidFill>
                <a:latin typeface="Montserrat" pitchFamily="2" charset="0"/>
              </a:rPr>
              <a:t>iperparametri</a:t>
            </a:r>
            <a:r>
              <a:rPr lang="it-IT" sz="1500" dirty="0">
                <a:solidFill>
                  <a:srgbClr val="FFFFFF"/>
                </a:solidFill>
                <a:latin typeface="Montserrat" pitchFamily="2" charset="0"/>
              </a:rPr>
              <a:t> 2 x 2</a:t>
            </a:r>
            <a:endParaRPr lang="it-IT" sz="1500" noProof="0" dirty="0">
              <a:latin typeface="Montserrat" pitchFamily="2" charset="0"/>
            </a:endParaRPr>
          </a:p>
        </p:txBody>
      </p: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D0A7AC05-A7D3-2E4D-E914-E8303A82C6B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79" name="Shape 0">
              <a:extLst>
                <a:ext uri="{FF2B5EF4-FFF2-40B4-BE49-F238E27FC236}">
                  <a16:creationId xmlns:a16="http://schemas.microsoft.com/office/drawing/2014/main" id="{45AFEEA7-3F07-300F-1D99-61CC8C593D2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0" name="Text 1">
              <a:extLst>
                <a:ext uri="{FF2B5EF4-FFF2-40B4-BE49-F238E27FC236}">
                  <a16:creationId xmlns:a16="http://schemas.microsoft.com/office/drawing/2014/main" id="{B5FEB06F-D389-6DE6-CCFB-DA8E60E24CC7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99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2" y="400050"/>
            <a:ext cx="2847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Faccia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62" y="754857"/>
            <a:ext cx="35460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Centroide dello spazio vettoriale dei volti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04938"/>
            <a:ext cx="5581650" cy="3343275"/>
          </a:xfrm>
          <a:custGeom>
            <a:avLst/>
            <a:gdLst/>
            <a:ahLst/>
            <a:cxnLst/>
            <a:rect l="l" t="t" r="r" b="b"/>
            <a:pathLst>
              <a:path w="5581650" h="3343275">
                <a:moveTo>
                  <a:pt x="0" y="0"/>
                </a:moveTo>
                <a:lnTo>
                  <a:pt x="5581650" y="0"/>
                </a:lnTo>
                <a:lnTo>
                  <a:pt x="558165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404938"/>
            <a:ext cx="38100" cy="3343275"/>
          </a:xfrm>
          <a:custGeom>
            <a:avLst/>
            <a:gdLst/>
            <a:ahLst/>
            <a:cxnLst/>
            <a:rect l="l" t="t" r="r" b="b"/>
            <a:pathLst>
              <a:path w="38100" h="3343275">
                <a:moveTo>
                  <a:pt x="0" y="0"/>
                </a:moveTo>
                <a:lnTo>
                  <a:pt x="38100" y="0"/>
                </a:lnTo>
                <a:lnTo>
                  <a:pt x="3810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95165" y="1628776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36490" y="-7144"/>
                  <a:pt x="142875" y="-759"/>
                  <a:pt x="142875" y="7144"/>
                </a:cubicBezTo>
                <a:lnTo>
                  <a:pt x="142875" y="15314"/>
                </a:lnTo>
                <a:cubicBezTo>
                  <a:pt x="186675" y="21565"/>
                  <a:pt x="221322" y="56212"/>
                  <a:pt x="227573" y="100013"/>
                </a:cubicBezTo>
                <a:lnTo>
                  <a:pt x="235744" y="100013"/>
                </a:lnTo>
                <a:cubicBezTo>
                  <a:pt x="243647" y="100013"/>
                  <a:pt x="250031" y="106397"/>
                  <a:pt x="250031" y="114300"/>
                </a:cubicBezTo>
                <a:cubicBezTo>
                  <a:pt x="250031" y="122203"/>
                  <a:pt x="243647" y="128588"/>
                  <a:pt x="235744" y="128588"/>
                </a:cubicBezTo>
                <a:lnTo>
                  <a:pt x="227573" y="128588"/>
                </a:lnTo>
                <a:cubicBezTo>
                  <a:pt x="221322" y="172388"/>
                  <a:pt x="186675" y="207035"/>
                  <a:pt x="142875" y="213286"/>
                </a:cubicBezTo>
                <a:lnTo>
                  <a:pt x="142875" y="221456"/>
                </a:lnTo>
                <a:cubicBezTo>
                  <a:pt x="142875" y="229359"/>
                  <a:pt x="136490" y="235744"/>
                  <a:pt x="128588" y="235744"/>
                </a:cubicBezTo>
                <a:cubicBezTo>
                  <a:pt x="120685" y="235744"/>
                  <a:pt x="114300" y="229359"/>
                  <a:pt x="114300" y="221456"/>
                </a:cubicBezTo>
                <a:lnTo>
                  <a:pt x="114300" y="213286"/>
                </a:lnTo>
                <a:cubicBezTo>
                  <a:pt x="70500" y="207035"/>
                  <a:pt x="35853" y="172388"/>
                  <a:pt x="29602" y="128588"/>
                </a:cubicBezTo>
                <a:lnTo>
                  <a:pt x="21431" y="128588"/>
                </a:lnTo>
                <a:cubicBezTo>
                  <a:pt x="13528" y="128588"/>
                  <a:pt x="7144" y="122203"/>
                  <a:pt x="7144" y="114300"/>
                </a:cubicBezTo>
                <a:cubicBezTo>
                  <a:pt x="7144" y="106397"/>
                  <a:pt x="13528" y="100013"/>
                  <a:pt x="21431" y="100013"/>
                </a:cubicBezTo>
                <a:lnTo>
                  <a:pt x="29602" y="100013"/>
                </a:lnTo>
                <a:cubicBezTo>
                  <a:pt x="35853" y="56212"/>
                  <a:pt x="70500" y="21565"/>
                  <a:pt x="114300" y="15314"/>
                </a:cubicBezTo>
                <a:lnTo>
                  <a:pt x="114300" y="7144"/>
                </a:lnTo>
                <a:cubicBezTo>
                  <a:pt x="114300" y="-759"/>
                  <a:pt x="120685" y="-7144"/>
                  <a:pt x="128588" y="-7144"/>
                </a:cubicBezTo>
                <a:close/>
                <a:moveTo>
                  <a:pt x="58579" y="128588"/>
                </a:moveTo>
                <a:cubicBezTo>
                  <a:pt x="64249" y="156582"/>
                  <a:pt x="86305" y="178638"/>
                  <a:pt x="114300" y="184309"/>
                </a:cubicBezTo>
                <a:lnTo>
                  <a:pt x="114300" y="178594"/>
                </a:lnTo>
                <a:cubicBezTo>
                  <a:pt x="114300" y="170691"/>
                  <a:pt x="120685" y="164306"/>
                  <a:pt x="128588" y="164306"/>
                </a:cubicBezTo>
                <a:cubicBezTo>
                  <a:pt x="136490" y="164306"/>
                  <a:pt x="142875" y="170691"/>
                  <a:pt x="142875" y="178594"/>
                </a:cubicBezTo>
                <a:lnTo>
                  <a:pt x="142875" y="184309"/>
                </a:lnTo>
                <a:cubicBezTo>
                  <a:pt x="170870" y="178638"/>
                  <a:pt x="192926" y="156582"/>
                  <a:pt x="198596" y="128588"/>
                </a:cubicBezTo>
                <a:lnTo>
                  <a:pt x="192881" y="128588"/>
                </a:lnTo>
                <a:cubicBezTo>
                  <a:pt x="184978" y="128588"/>
                  <a:pt x="178594" y="122203"/>
                  <a:pt x="178594" y="114300"/>
                </a:cubicBezTo>
                <a:cubicBezTo>
                  <a:pt x="178594" y="106397"/>
                  <a:pt x="184978" y="100013"/>
                  <a:pt x="192881" y="100013"/>
                </a:cubicBezTo>
                <a:lnTo>
                  <a:pt x="198596" y="100013"/>
                </a:lnTo>
                <a:cubicBezTo>
                  <a:pt x="192926" y="72018"/>
                  <a:pt x="170870" y="49962"/>
                  <a:pt x="142875" y="44291"/>
                </a:cubicBezTo>
                <a:lnTo>
                  <a:pt x="142875" y="50006"/>
                </a:lnTo>
                <a:cubicBezTo>
                  <a:pt x="142875" y="57909"/>
                  <a:pt x="136490" y="64294"/>
                  <a:pt x="128588" y="64294"/>
                </a:cubicBezTo>
                <a:cubicBezTo>
                  <a:pt x="120685" y="64294"/>
                  <a:pt x="114300" y="57909"/>
                  <a:pt x="114300" y="50006"/>
                </a:cubicBezTo>
                <a:lnTo>
                  <a:pt x="114300" y="44291"/>
                </a:lnTo>
                <a:cubicBezTo>
                  <a:pt x="86305" y="49962"/>
                  <a:pt x="64249" y="72018"/>
                  <a:pt x="58579" y="100013"/>
                </a:cubicBezTo>
                <a:lnTo>
                  <a:pt x="64294" y="100013"/>
                </a:lnTo>
                <a:cubicBezTo>
                  <a:pt x="72197" y="100013"/>
                  <a:pt x="78581" y="106397"/>
                  <a:pt x="78581" y="114300"/>
                </a:cubicBezTo>
                <a:cubicBezTo>
                  <a:pt x="78581" y="122203"/>
                  <a:pt x="72197" y="128588"/>
                  <a:pt x="64294" y="128588"/>
                </a:cubicBezTo>
                <a:lnTo>
                  <a:pt x="58579" y="128588"/>
                </a:lnTo>
                <a:close/>
                <a:moveTo>
                  <a:pt x="128588" y="92869"/>
                </a:moveTo>
                <a:cubicBezTo>
                  <a:pt x="140416" y="92869"/>
                  <a:pt x="150019" y="102472"/>
                  <a:pt x="150019" y="114300"/>
                </a:cubicBezTo>
                <a:cubicBezTo>
                  <a:pt x="150019" y="126128"/>
                  <a:pt x="140416" y="135731"/>
                  <a:pt x="128588" y="135731"/>
                </a:cubicBezTo>
                <a:cubicBezTo>
                  <a:pt x="116759" y="135731"/>
                  <a:pt x="107156" y="126128"/>
                  <a:pt x="107156" y="114300"/>
                </a:cubicBezTo>
                <a:cubicBezTo>
                  <a:pt x="107156" y="102472"/>
                  <a:pt x="116759" y="92869"/>
                  <a:pt x="128588" y="9286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7115" y="1595438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 Geometrica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7" y="2043113"/>
            <a:ext cx="5181600" cy="1257300"/>
          </a:xfrm>
          <a:custGeom>
            <a:avLst/>
            <a:gdLst/>
            <a:ahLst/>
            <a:cxnLst/>
            <a:rect l="l" t="t" r="r" b="b"/>
            <a:pathLst>
              <a:path w="5181600" h="1257300">
                <a:moveTo>
                  <a:pt x="0" y="0"/>
                </a:moveTo>
                <a:lnTo>
                  <a:pt x="5181600" y="0"/>
                </a:lnTo>
                <a:lnTo>
                  <a:pt x="5181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2802" y="2152651"/>
            <a:ext cx="4962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faccia media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centroide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dello spazio vettoriale: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802" y="2595563"/>
            <a:ext cx="4857750" cy="542925"/>
          </a:xfrm>
          <a:custGeom>
            <a:avLst/>
            <a:gdLst/>
            <a:ahLst/>
            <a:cxnLst/>
            <a:rect l="l" t="t" r="r" b="b"/>
            <a:pathLst>
              <a:path w="4857750" h="542925">
                <a:moveTo>
                  <a:pt x="0" y="0"/>
                </a:moveTo>
                <a:lnTo>
                  <a:pt x="4857750" y="0"/>
                </a:lnTo>
                <a:lnTo>
                  <a:pt x="48577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09477" y="2719388"/>
            <a:ext cx="47244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∈ ℝ^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3008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452813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33277" y="3560309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Formulazione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57077" y="3900488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= (1/N)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=1N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x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200627" y="1404938"/>
            <a:ext cx="5581650" cy="3343275"/>
          </a:xfrm>
          <a:custGeom>
            <a:avLst/>
            <a:gdLst/>
            <a:ahLst/>
            <a:cxnLst/>
            <a:rect l="l" t="t" r="r" b="b"/>
            <a:pathLst>
              <a:path w="5581650" h="3343275">
                <a:moveTo>
                  <a:pt x="0" y="0"/>
                </a:moveTo>
                <a:lnTo>
                  <a:pt x="5581650" y="0"/>
                </a:lnTo>
                <a:lnTo>
                  <a:pt x="558165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00627" y="1404938"/>
            <a:ext cx="38100" cy="3343275"/>
          </a:xfrm>
          <a:custGeom>
            <a:avLst/>
            <a:gdLst/>
            <a:ahLst/>
            <a:cxnLst/>
            <a:rect l="l" t="t" r="r" b="b"/>
            <a:pathLst>
              <a:path w="38100" h="3343275">
                <a:moveTo>
                  <a:pt x="0" y="0"/>
                </a:moveTo>
                <a:lnTo>
                  <a:pt x="38100" y="0"/>
                </a:lnTo>
                <a:lnTo>
                  <a:pt x="3810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438752" y="162877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784374" y="1595438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Visiva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406735" y="20812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843531" y="2148570"/>
            <a:ext cx="140666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Zone Nitide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535960" y="221796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10716"/>
                </a:moveTo>
                <a:cubicBezTo>
                  <a:pt x="69384" y="10716"/>
                  <a:pt x="47718" y="23039"/>
                  <a:pt x="31946" y="37706"/>
                </a:cubicBezTo>
                <a:cubicBezTo>
                  <a:pt x="16274" y="52272"/>
                  <a:pt x="5793" y="69652"/>
                  <a:pt x="804" y="81606"/>
                </a:cubicBezTo>
                <a:cubicBezTo>
                  <a:pt x="-301" y="84252"/>
                  <a:pt x="-301" y="87198"/>
                  <a:pt x="804" y="89844"/>
                </a:cubicBezTo>
                <a:cubicBezTo>
                  <a:pt x="5793" y="101798"/>
                  <a:pt x="16274" y="119211"/>
                  <a:pt x="31946" y="133744"/>
                </a:cubicBezTo>
                <a:cubicBezTo>
                  <a:pt x="47718" y="148378"/>
                  <a:pt x="69384" y="160734"/>
                  <a:pt x="96441" y="160734"/>
                </a:cubicBezTo>
                <a:cubicBezTo>
                  <a:pt x="123498" y="160734"/>
                  <a:pt x="145163" y="148411"/>
                  <a:pt x="160935" y="133744"/>
                </a:cubicBezTo>
                <a:cubicBezTo>
                  <a:pt x="176607" y="119178"/>
                  <a:pt x="187088" y="101798"/>
                  <a:pt x="192078" y="89844"/>
                </a:cubicBezTo>
                <a:cubicBezTo>
                  <a:pt x="193183" y="87198"/>
                  <a:pt x="193183" y="84252"/>
                  <a:pt x="192078" y="81606"/>
                </a:cubicBezTo>
                <a:cubicBezTo>
                  <a:pt x="187088" y="69652"/>
                  <a:pt x="176607" y="52239"/>
                  <a:pt x="160935" y="37706"/>
                </a:cubicBezTo>
                <a:cubicBezTo>
                  <a:pt x="145163" y="23072"/>
                  <a:pt x="123498" y="10716"/>
                  <a:pt x="96441" y="10716"/>
                </a:cubicBezTo>
                <a:close/>
                <a:moveTo>
                  <a:pt x="48220" y="85725"/>
                </a:moveTo>
                <a:cubicBezTo>
                  <a:pt x="48220" y="59111"/>
                  <a:pt x="69827" y="37505"/>
                  <a:pt x="96441" y="37505"/>
                </a:cubicBezTo>
                <a:cubicBezTo>
                  <a:pt x="123054" y="37505"/>
                  <a:pt x="144661" y="59111"/>
                  <a:pt x="144661" y="85725"/>
                </a:cubicBezTo>
                <a:cubicBezTo>
                  <a:pt x="144661" y="112339"/>
                  <a:pt x="123054" y="133945"/>
                  <a:pt x="96441" y="133945"/>
                </a:cubicBezTo>
                <a:cubicBezTo>
                  <a:pt x="69827" y="133945"/>
                  <a:pt x="48220" y="112339"/>
                  <a:pt x="48220" y="85725"/>
                </a:cubicBezTo>
                <a:close/>
                <a:moveTo>
                  <a:pt x="96441" y="64294"/>
                </a:moveTo>
                <a:cubicBezTo>
                  <a:pt x="96441" y="76114"/>
                  <a:pt x="86830" y="85725"/>
                  <a:pt x="75009" y="85725"/>
                </a:cubicBezTo>
                <a:cubicBezTo>
                  <a:pt x="71158" y="85725"/>
                  <a:pt x="67542" y="84720"/>
                  <a:pt x="64394" y="82912"/>
                </a:cubicBezTo>
                <a:cubicBezTo>
                  <a:pt x="64059" y="86562"/>
                  <a:pt x="64361" y="90313"/>
                  <a:pt x="65365" y="94030"/>
                </a:cubicBezTo>
                <a:cubicBezTo>
                  <a:pt x="69953" y="111175"/>
                  <a:pt x="87600" y="121354"/>
                  <a:pt x="104745" y="116767"/>
                </a:cubicBezTo>
                <a:cubicBezTo>
                  <a:pt x="121890" y="112179"/>
                  <a:pt x="132070" y="94532"/>
                  <a:pt x="127482" y="77387"/>
                </a:cubicBezTo>
                <a:cubicBezTo>
                  <a:pt x="123397" y="62084"/>
                  <a:pt x="108898" y="52339"/>
                  <a:pt x="93628" y="53679"/>
                </a:cubicBezTo>
                <a:cubicBezTo>
                  <a:pt x="95403" y="56793"/>
                  <a:pt x="96441" y="60409"/>
                  <a:pt x="96441" y="6429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531918" y="2466976"/>
            <a:ext cx="30227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Strutture comuni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allineate tra i volti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406735" y="29194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531079" y="307861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0" y="112514"/>
                </a:moveTo>
                <a:cubicBezTo>
                  <a:pt x="0" y="139136"/>
                  <a:pt x="21599" y="160734"/>
                  <a:pt x="48220" y="160734"/>
                </a:cubicBezTo>
                <a:lnTo>
                  <a:pt x="150019" y="160734"/>
                </a:lnTo>
                <a:cubicBezTo>
                  <a:pt x="173694" y="160734"/>
                  <a:pt x="192881" y="141547"/>
                  <a:pt x="192881" y="117872"/>
                </a:cubicBezTo>
                <a:cubicBezTo>
                  <a:pt x="192881" y="100593"/>
                  <a:pt x="182668" y="85692"/>
                  <a:pt x="167934" y="78927"/>
                </a:cubicBezTo>
                <a:cubicBezTo>
                  <a:pt x="170178" y="74541"/>
                  <a:pt x="171450" y="69551"/>
                  <a:pt x="171450" y="64294"/>
                </a:cubicBezTo>
                <a:cubicBezTo>
                  <a:pt x="171450" y="46546"/>
                  <a:pt x="157051" y="32147"/>
                  <a:pt x="139303" y="32147"/>
                </a:cubicBezTo>
                <a:cubicBezTo>
                  <a:pt x="133376" y="32147"/>
                  <a:pt x="127851" y="33754"/>
                  <a:pt x="123096" y="36534"/>
                </a:cubicBezTo>
                <a:cubicBezTo>
                  <a:pt x="115026" y="21197"/>
                  <a:pt x="98919" y="10716"/>
                  <a:pt x="80367" y="10716"/>
                </a:cubicBezTo>
                <a:cubicBezTo>
                  <a:pt x="53746" y="10716"/>
                  <a:pt x="32147" y="32314"/>
                  <a:pt x="32147" y="58936"/>
                </a:cubicBezTo>
                <a:cubicBezTo>
                  <a:pt x="32147" y="61615"/>
                  <a:pt x="32381" y="64260"/>
                  <a:pt x="32783" y="66805"/>
                </a:cubicBezTo>
                <a:cubicBezTo>
                  <a:pt x="13729" y="73235"/>
                  <a:pt x="0" y="91284"/>
                  <a:pt x="0" y="11251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843531" y="3009221"/>
            <a:ext cx="20777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Zone Sfocate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531918" y="3319686"/>
            <a:ext cx="30789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Alta varianza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inter-soggetto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8406735" y="37957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8551189" y="39331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8835861" y="3864434"/>
            <a:ext cx="20777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Sottrae μ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532139" y="4214813"/>
            <a:ext cx="3022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omponenti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deviazioni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dalla media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348767" y="5155065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58658" y="543129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41039" y="5318010"/>
            <a:ext cx="6829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41038" y="5611926"/>
            <a:ext cx="95052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mean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face rappresenta il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volto "medio"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 dataset. Ogni volto può essere visto come μ + variazioni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B2E9472-754B-C60C-4C10-A49AB3537A0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6E747CAB-BFEF-574A-8EEF-826527E19FB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3941BCAD-7B7A-CD1C-5D46-335AECD078F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41" name="Immagine 40" descr="Immagine che contiene schermata, bianco e nero, Rettangolo&#10;&#10;Il contenuto generato dall'IA potrebbe non essere corretto.">
            <a:extLst>
              <a:ext uri="{FF2B5EF4-FFF2-40B4-BE49-F238E27FC236}">
                <a16:creationId xmlns:a16="http://schemas.microsoft.com/office/drawing/2014/main" id="{29F49FF5-B694-913E-4213-B3364411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3"/>
          <a:stretch>
            <a:fillRect/>
          </a:stretch>
        </p:blipFill>
        <p:spPr>
          <a:xfrm>
            <a:off x="6333880" y="2053657"/>
            <a:ext cx="1999378" cy="258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08397" y="400050"/>
            <a:ext cx="689208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Statistiche Descrittive del Dataset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8397" y="75366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Riepilogo delle caratteristiche dei dati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2836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2836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6199" y="148113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4288" y="14288"/>
                </a:moveTo>
                <a:cubicBezTo>
                  <a:pt x="6385" y="14288"/>
                  <a:pt x="0" y="20672"/>
                  <a:pt x="0" y="28575"/>
                </a:cubicBezTo>
                <a:lnTo>
                  <a:pt x="0" y="71438"/>
                </a:lnTo>
                <a:cubicBezTo>
                  <a:pt x="0" y="79340"/>
                  <a:pt x="6385" y="85725"/>
                  <a:pt x="14288" y="85725"/>
                </a:cubicBezTo>
                <a:cubicBezTo>
                  <a:pt x="22190" y="85725"/>
                  <a:pt x="28575" y="79340"/>
                  <a:pt x="28575" y="71438"/>
                </a:cubicBezTo>
                <a:lnTo>
                  <a:pt x="28575" y="42863"/>
                </a:lnTo>
                <a:lnTo>
                  <a:pt x="57150" y="42863"/>
                </a:lnTo>
                <a:cubicBezTo>
                  <a:pt x="65053" y="42863"/>
                  <a:pt x="71438" y="36478"/>
                  <a:pt x="71438" y="28575"/>
                </a:cubicBezTo>
                <a:cubicBezTo>
                  <a:pt x="71438" y="20672"/>
                  <a:pt x="65053" y="14288"/>
                  <a:pt x="57150" y="14288"/>
                </a:cubicBezTo>
                <a:lnTo>
                  <a:pt x="14288" y="14288"/>
                </a:lnTo>
                <a:close/>
                <a:moveTo>
                  <a:pt x="28575" y="157163"/>
                </a:moveTo>
                <a:cubicBezTo>
                  <a:pt x="28575" y="149260"/>
                  <a:pt x="22190" y="142875"/>
                  <a:pt x="14288" y="142875"/>
                </a:cubicBezTo>
                <a:cubicBezTo>
                  <a:pt x="6385" y="142875"/>
                  <a:pt x="0" y="149260"/>
                  <a:pt x="0" y="157163"/>
                </a:cubicBez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7150" y="214313"/>
                </a:lnTo>
                <a:cubicBezTo>
                  <a:pt x="65053" y="214313"/>
                  <a:pt x="71438" y="207928"/>
                  <a:pt x="71438" y="200025"/>
                </a:cubicBezTo>
                <a:cubicBezTo>
                  <a:pt x="71438" y="192122"/>
                  <a:pt x="65053" y="185738"/>
                  <a:pt x="57150" y="185738"/>
                </a:cubicBezTo>
                <a:lnTo>
                  <a:pt x="28575" y="185738"/>
                </a:lnTo>
                <a:lnTo>
                  <a:pt x="28575" y="157163"/>
                </a:lnTo>
                <a:close/>
                <a:moveTo>
                  <a:pt x="142875" y="14288"/>
                </a:moveTo>
                <a:cubicBezTo>
                  <a:pt x="134972" y="14288"/>
                  <a:pt x="128588" y="20672"/>
                  <a:pt x="128588" y="28575"/>
                </a:cubicBezTo>
                <a:cubicBezTo>
                  <a:pt x="128588" y="36478"/>
                  <a:pt x="134972" y="42863"/>
                  <a:pt x="142875" y="42863"/>
                </a:cubicBezTo>
                <a:lnTo>
                  <a:pt x="171450" y="42863"/>
                </a:lnTo>
                <a:lnTo>
                  <a:pt x="171450" y="71438"/>
                </a:lnTo>
                <a:cubicBezTo>
                  <a:pt x="171450" y="79340"/>
                  <a:pt x="177835" y="85725"/>
                  <a:pt x="185738" y="85725"/>
                </a:cubicBezTo>
                <a:cubicBezTo>
                  <a:pt x="193640" y="85725"/>
                  <a:pt x="200025" y="79340"/>
                  <a:pt x="200025" y="71438"/>
                </a:cubicBezTo>
                <a:lnTo>
                  <a:pt x="200025" y="28575"/>
                </a:lnTo>
                <a:cubicBezTo>
                  <a:pt x="200025" y="20672"/>
                  <a:pt x="193640" y="14288"/>
                  <a:pt x="185738" y="14288"/>
                </a:cubicBezTo>
                <a:lnTo>
                  <a:pt x="142875" y="14288"/>
                </a:lnTo>
                <a:close/>
                <a:moveTo>
                  <a:pt x="200025" y="157163"/>
                </a:moveTo>
                <a:cubicBezTo>
                  <a:pt x="200025" y="149260"/>
                  <a:pt x="193640" y="142875"/>
                  <a:pt x="185738" y="142875"/>
                </a:cubicBezTo>
                <a:cubicBezTo>
                  <a:pt x="177835" y="142875"/>
                  <a:pt x="171450" y="149260"/>
                  <a:pt x="171450" y="157163"/>
                </a:cubicBezTo>
                <a:lnTo>
                  <a:pt x="171450" y="185738"/>
                </a:lnTo>
                <a:lnTo>
                  <a:pt x="142875" y="185738"/>
                </a:lnTo>
                <a:cubicBezTo>
                  <a:pt x="134972" y="185738"/>
                  <a:pt x="128588" y="192122"/>
                  <a:pt x="128588" y="200025"/>
                </a:cubicBezTo>
                <a:cubicBezTo>
                  <a:pt x="128588" y="207928"/>
                  <a:pt x="134972" y="214313"/>
                  <a:pt x="142875" y="214313"/>
                </a:cubicBezTo>
                <a:lnTo>
                  <a:pt x="185738" y="214313"/>
                </a:lnTo>
                <a:cubicBezTo>
                  <a:pt x="193640" y="214313"/>
                  <a:pt x="200025" y="207928"/>
                  <a:pt x="200025" y="200025"/>
                </a:cubicBezTo>
                <a:lnTo>
                  <a:pt x="200025" y="15716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3861" y="1447800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Dimensioni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3336" y="18954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91052" y="2019301"/>
            <a:ext cx="211567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Immagine originale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548651" y="2255385"/>
            <a:ext cx="12491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125 × 94 pixel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3336" y="27336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54581" y="2849336"/>
            <a:ext cx="273999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ridimensionamento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512435" y="3111954"/>
            <a:ext cx="14042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64 × 47 pixel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3336" y="35718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97562" y="3692298"/>
            <a:ext cx="235131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Vettore delle feature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79142" y="3920898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3,008</a:t>
            </a:r>
            <a:endParaRPr lang="it-IT" sz="12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3336" y="44100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718399" y="4516892"/>
            <a:ext cx="909637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55172" y="4752975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7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4246237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246237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465312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802770" y="1439636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Split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4436737" y="1895475"/>
            <a:ext cx="3305175" cy="1219200"/>
          </a:xfrm>
          <a:custGeom>
            <a:avLst/>
            <a:gdLst/>
            <a:ahLst/>
            <a:cxnLst/>
            <a:rect l="l" t="t" r="r" b="b"/>
            <a:pathLst>
              <a:path w="3305175" h="1219200">
                <a:moveTo>
                  <a:pt x="0" y="0"/>
                </a:moveTo>
                <a:lnTo>
                  <a:pt x="3305175" y="0"/>
                </a:lnTo>
                <a:lnTo>
                  <a:pt x="330517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542873" y="2047875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4511576" y="2314575"/>
            <a:ext cx="3171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1,030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554438" y="269557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436737" y="3228975"/>
            <a:ext cx="3305175" cy="1219200"/>
          </a:xfrm>
          <a:custGeom>
            <a:avLst/>
            <a:gdLst/>
            <a:ahLst/>
            <a:cxnLst/>
            <a:rect l="l" t="t" r="r" b="b"/>
            <a:pathLst>
              <a:path w="3305175" h="1219200">
                <a:moveTo>
                  <a:pt x="0" y="0"/>
                </a:moveTo>
                <a:lnTo>
                  <a:pt x="3305175" y="0"/>
                </a:lnTo>
                <a:lnTo>
                  <a:pt x="330517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567365" y="3381375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4503412" y="3648075"/>
            <a:ext cx="3171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554438" y="402907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4436737" y="4562475"/>
            <a:ext cx="3305175" cy="457200"/>
          </a:xfrm>
          <a:custGeom>
            <a:avLst/>
            <a:gdLst/>
            <a:ahLst/>
            <a:cxnLst/>
            <a:rect l="l" t="t" r="r" b="b"/>
            <a:pathLst>
              <a:path w="3305175" h="457200">
                <a:moveTo>
                  <a:pt x="0" y="0"/>
                </a:moveTo>
                <a:lnTo>
                  <a:pt x="3305175" y="0"/>
                </a:lnTo>
                <a:lnTo>
                  <a:pt x="330517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4512937" y="4666060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Stratificato per 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8119786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119786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338861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680400" y="1446439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Pixel </a:t>
            </a:r>
            <a:r>
              <a:rPr lang="it-IT" sz="18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8310286" y="18954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8669710" y="2028824"/>
            <a:ext cx="2586325" cy="1524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Range originale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8363353" y="2262188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[0, 255]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310286" y="27336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578547" y="2847975"/>
            <a:ext cx="2768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Post-standardizzazione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8376959" y="3076575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= 0, σ = 1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375961" y="5629275"/>
            <a:ext cx="11430000" cy="952500"/>
          </a:xfrm>
          <a:custGeom>
            <a:avLst/>
            <a:gdLst/>
            <a:ahLst/>
            <a:cxnLst/>
            <a:rect l="l" t="t" r="r" b="b"/>
            <a:pathLst>
              <a:path w="11430000" h="952500">
                <a:moveTo>
                  <a:pt x="0" y="0"/>
                </a:moveTo>
                <a:lnTo>
                  <a:pt x="11430000" y="0"/>
                </a:lnTo>
                <a:lnTo>
                  <a:pt x="11430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34254" y="5953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4496" y="125016"/>
                </a:moveTo>
                <a:lnTo>
                  <a:pt x="174129" y="125016"/>
                </a:lnTo>
                <a:cubicBezTo>
                  <a:pt x="166706" y="125016"/>
                  <a:pt x="160734" y="119044"/>
                  <a:pt x="160734" y="111621"/>
                </a:cubicBezTo>
                <a:lnTo>
                  <a:pt x="160734" y="31254"/>
                </a:lnTo>
                <a:cubicBezTo>
                  <a:pt x="160734" y="25840"/>
                  <a:pt x="163971" y="20929"/>
                  <a:pt x="168994" y="18864"/>
                </a:cubicBezTo>
                <a:cubicBezTo>
                  <a:pt x="174017" y="16799"/>
                  <a:pt x="179766" y="17971"/>
                  <a:pt x="183617" y="21766"/>
                </a:cubicBezTo>
                <a:lnTo>
                  <a:pt x="205941" y="44090"/>
                </a:lnTo>
                <a:lnTo>
                  <a:pt x="246906" y="3125"/>
                </a:lnTo>
                <a:cubicBezTo>
                  <a:pt x="248915" y="1116"/>
                  <a:pt x="251650" y="0"/>
                  <a:pt x="254496" y="0"/>
                </a:cubicBezTo>
                <a:cubicBezTo>
                  <a:pt x="257342" y="0"/>
                  <a:pt x="260077" y="1116"/>
                  <a:pt x="262142" y="3181"/>
                </a:cubicBezTo>
                <a:lnTo>
                  <a:pt x="282625" y="23664"/>
                </a:lnTo>
                <a:cubicBezTo>
                  <a:pt x="284634" y="25673"/>
                  <a:pt x="285750" y="28408"/>
                  <a:pt x="285750" y="31254"/>
                </a:cubicBezTo>
                <a:cubicBezTo>
                  <a:pt x="285750" y="34100"/>
                  <a:pt x="284634" y="36835"/>
                  <a:pt x="282569" y="38900"/>
                </a:cubicBezTo>
                <a:lnTo>
                  <a:pt x="241660" y="79809"/>
                </a:lnTo>
                <a:lnTo>
                  <a:pt x="263984" y="102133"/>
                </a:lnTo>
                <a:cubicBezTo>
                  <a:pt x="267835" y="105984"/>
                  <a:pt x="268951" y="111733"/>
                  <a:pt x="266886" y="116756"/>
                </a:cubicBezTo>
                <a:cubicBezTo>
                  <a:pt x="264821" y="121779"/>
                  <a:pt x="259910" y="125016"/>
                  <a:pt x="254496" y="125016"/>
                </a:cubicBezTo>
                <a:close/>
                <a:moveTo>
                  <a:pt x="254496" y="160734"/>
                </a:moveTo>
                <a:cubicBezTo>
                  <a:pt x="259910" y="160734"/>
                  <a:pt x="264821" y="163971"/>
                  <a:pt x="266886" y="168994"/>
                </a:cubicBezTo>
                <a:cubicBezTo>
                  <a:pt x="268951" y="174017"/>
                  <a:pt x="267835" y="179766"/>
                  <a:pt x="263984" y="183617"/>
                </a:cubicBezTo>
                <a:lnTo>
                  <a:pt x="241660" y="205941"/>
                </a:lnTo>
                <a:lnTo>
                  <a:pt x="282625" y="246906"/>
                </a:lnTo>
                <a:cubicBezTo>
                  <a:pt x="284634" y="248915"/>
                  <a:pt x="285806" y="251650"/>
                  <a:pt x="285806" y="254552"/>
                </a:cubicBezTo>
                <a:cubicBezTo>
                  <a:pt x="285806" y="257454"/>
                  <a:pt x="284690" y="260133"/>
                  <a:pt x="282625" y="262198"/>
                </a:cubicBezTo>
                <a:lnTo>
                  <a:pt x="262142" y="282680"/>
                </a:lnTo>
                <a:cubicBezTo>
                  <a:pt x="260077" y="284634"/>
                  <a:pt x="257342" y="285750"/>
                  <a:pt x="254496" y="285750"/>
                </a:cubicBezTo>
                <a:cubicBezTo>
                  <a:pt x="251650" y="285750"/>
                  <a:pt x="248915" y="284634"/>
                  <a:pt x="246850" y="282569"/>
                </a:cubicBezTo>
                <a:lnTo>
                  <a:pt x="205941" y="241660"/>
                </a:lnTo>
                <a:lnTo>
                  <a:pt x="183617" y="263984"/>
                </a:lnTo>
                <a:cubicBezTo>
                  <a:pt x="179766" y="267835"/>
                  <a:pt x="174017" y="268951"/>
                  <a:pt x="168994" y="266886"/>
                </a:cubicBezTo>
                <a:cubicBezTo>
                  <a:pt x="163971" y="264821"/>
                  <a:pt x="160734" y="259910"/>
                  <a:pt x="160734" y="254496"/>
                </a:cubicBezTo>
                <a:lnTo>
                  <a:pt x="160734" y="174129"/>
                </a:lnTo>
                <a:cubicBezTo>
                  <a:pt x="160734" y="166706"/>
                  <a:pt x="166706" y="160734"/>
                  <a:pt x="174129" y="160734"/>
                </a:cubicBezTo>
                <a:lnTo>
                  <a:pt x="254496" y="160734"/>
                </a:lnTo>
                <a:close/>
                <a:moveTo>
                  <a:pt x="111621" y="160734"/>
                </a:moveTo>
                <a:cubicBezTo>
                  <a:pt x="119044" y="160734"/>
                  <a:pt x="125016" y="166706"/>
                  <a:pt x="125016" y="174129"/>
                </a:cubicBezTo>
                <a:lnTo>
                  <a:pt x="125016" y="254496"/>
                </a:lnTo>
                <a:cubicBezTo>
                  <a:pt x="125016" y="259910"/>
                  <a:pt x="121779" y="264821"/>
                  <a:pt x="116756" y="266886"/>
                </a:cubicBezTo>
                <a:cubicBezTo>
                  <a:pt x="111733" y="268951"/>
                  <a:pt x="105984" y="267835"/>
                  <a:pt x="102133" y="263984"/>
                </a:cubicBezTo>
                <a:lnTo>
                  <a:pt x="79809" y="241660"/>
                </a:lnTo>
                <a:lnTo>
                  <a:pt x="38844" y="282625"/>
                </a:lnTo>
                <a:cubicBezTo>
                  <a:pt x="36835" y="284634"/>
                  <a:pt x="34100" y="285750"/>
                  <a:pt x="31254" y="285750"/>
                </a:cubicBezTo>
                <a:cubicBezTo>
                  <a:pt x="28408" y="285750"/>
                  <a:pt x="25673" y="284634"/>
                  <a:pt x="23608" y="282569"/>
                </a:cubicBezTo>
                <a:lnTo>
                  <a:pt x="3181" y="262142"/>
                </a:lnTo>
                <a:cubicBezTo>
                  <a:pt x="1116" y="260077"/>
                  <a:pt x="0" y="257342"/>
                  <a:pt x="0" y="254496"/>
                </a:cubicBezTo>
                <a:cubicBezTo>
                  <a:pt x="0" y="251650"/>
                  <a:pt x="1116" y="248915"/>
                  <a:pt x="3181" y="246850"/>
                </a:cubicBezTo>
                <a:lnTo>
                  <a:pt x="44090" y="205941"/>
                </a:lnTo>
                <a:lnTo>
                  <a:pt x="21766" y="183617"/>
                </a:lnTo>
                <a:cubicBezTo>
                  <a:pt x="17915" y="179766"/>
                  <a:pt x="16799" y="174017"/>
                  <a:pt x="18864" y="168994"/>
                </a:cubicBezTo>
                <a:cubicBezTo>
                  <a:pt x="20929" y="163971"/>
                  <a:pt x="25840" y="160734"/>
                  <a:pt x="31254" y="160734"/>
                </a:cubicBezTo>
                <a:lnTo>
                  <a:pt x="111621" y="160734"/>
                </a:lnTo>
                <a:close/>
                <a:moveTo>
                  <a:pt x="31254" y="125016"/>
                </a:moveTo>
                <a:cubicBezTo>
                  <a:pt x="25840" y="125016"/>
                  <a:pt x="20929" y="121779"/>
                  <a:pt x="18864" y="116756"/>
                </a:cubicBezTo>
                <a:cubicBezTo>
                  <a:pt x="16799" y="111733"/>
                  <a:pt x="17971" y="105984"/>
                  <a:pt x="21766" y="102133"/>
                </a:cubicBezTo>
                <a:lnTo>
                  <a:pt x="44090" y="79809"/>
                </a:lnTo>
                <a:lnTo>
                  <a:pt x="3181" y="38900"/>
                </a:lnTo>
                <a:cubicBezTo>
                  <a:pt x="1116" y="36835"/>
                  <a:pt x="0" y="34100"/>
                  <a:pt x="0" y="31254"/>
                </a:cubicBezTo>
                <a:cubicBezTo>
                  <a:pt x="0" y="28408"/>
                  <a:pt x="1116" y="25673"/>
                  <a:pt x="3181" y="23608"/>
                </a:cubicBezTo>
                <a:lnTo>
                  <a:pt x="23608" y="3181"/>
                </a:lnTo>
                <a:cubicBezTo>
                  <a:pt x="25673" y="1116"/>
                  <a:pt x="28408" y="0"/>
                  <a:pt x="31254" y="0"/>
                </a:cubicBezTo>
                <a:cubicBezTo>
                  <a:pt x="34100" y="0"/>
                  <a:pt x="36835" y="1116"/>
                  <a:pt x="38900" y="3181"/>
                </a:cubicBezTo>
                <a:lnTo>
                  <a:pt x="79809" y="44090"/>
                </a:lnTo>
                <a:lnTo>
                  <a:pt x="102133" y="21766"/>
                </a:lnTo>
                <a:cubicBezTo>
                  <a:pt x="105984" y="17915"/>
                  <a:pt x="111733" y="16799"/>
                  <a:pt x="116756" y="18864"/>
                </a:cubicBezTo>
                <a:cubicBezTo>
                  <a:pt x="121779" y="20929"/>
                  <a:pt x="125016" y="25840"/>
                  <a:pt x="125016" y="31254"/>
                </a:cubicBezTo>
                <a:lnTo>
                  <a:pt x="125016" y="111621"/>
                </a:lnTo>
                <a:cubicBezTo>
                  <a:pt x="125016" y="119044"/>
                  <a:pt x="119044" y="125016"/>
                  <a:pt x="111621" y="125016"/>
                </a:cubicBezTo>
                <a:lnTo>
                  <a:pt x="31254" y="12501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1105741" y="5829300"/>
            <a:ext cx="27243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Compressione Target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108124" y="6134100"/>
            <a:ext cx="30241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3,008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100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dimensioni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0415309" y="6067425"/>
            <a:ext cx="1133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≈ 97%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10501034" y="5793922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iduzione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1B7BE3FB-AEFD-A7C3-B1FD-AD8987C66AD8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6" name="Shape 0">
              <a:extLst>
                <a:ext uri="{FF2B5EF4-FFF2-40B4-BE49-F238E27FC236}">
                  <a16:creationId xmlns:a16="http://schemas.microsoft.com/office/drawing/2014/main" id="{333F07DD-CAE1-FE48-EF53-C1767AB34FA5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7" name="Text 1">
              <a:extLst>
                <a:ext uri="{FF2B5EF4-FFF2-40B4-BE49-F238E27FC236}">
                  <a16:creationId xmlns:a16="http://schemas.microsoft.com/office/drawing/2014/main" id="{C6EB7692-90D5-5C64-25BD-13CD796B722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2" name="Immagine 1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1970E80A-AEDB-0234-5CCB-E1988D10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797"/>
          <a:stretch>
            <a:fillRect/>
          </a:stretch>
        </p:blipFill>
        <p:spPr>
          <a:xfrm>
            <a:off x="8350878" y="3495221"/>
            <a:ext cx="3211286" cy="1816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461947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PCA: Studio di Ablazione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47541"/>
            <a:ext cx="40277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dell'impatto del numero di componenti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13558"/>
            <a:ext cx="5581650" cy="3228975"/>
          </a:xfrm>
          <a:custGeom>
            <a:avLst/>
            <a:gdLst/>
            <a:ahLst/>
            <a:cxnLst/>
            <a:rect l="l" t="t" r="r" b="b"/>
            <a:pathLst>
              <a:path w="5581650" h="3228975">
                <a:moveTo>
                  <a:pt x="0" y="0"/>
                </a:moveTo>
                <a:lnTo>
                  <a:pt x="5581650" y="0"/>
                </a:lnTo>
                <a:lnTo>
                  <a:pt x="558165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313558"/>
            <a:ext cx="38100" cy="3228975"/>
          </a:xfrm>
          <a:custGeom>
            <a:avLst/>
            <a:gdLst/>
            <a:ahLst/>
            <a:cxnLst/>
            <a:rect l="l" t="t" r="r" b="b"/>
            <a:pathLst>
              <a:path w="38100" h="3228975">
                <a:moveTo>
                  <a:pt x="0" y="0"/>
                </a:moveTo>
                <a:lnTo>
                  <a:pt x="38100" y="0"/>
                </a:lnTo>
                <a:lnTo>
                  <a:pt x="381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452" y="15373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0991" y="149589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Osservazioni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7" y="19517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95177" y="207419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57077" y="20660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14277" y="2045622"/>
            <a:ext cx="366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Saturazione rapida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14276" y="2340897"/>
            <a:ext cx="4337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~100 componenti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 benefici diventano marginali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580877" y="27899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95177" y="291239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7077" y="29042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14276" y="2886204"/>
            <a:ext cx="36671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Correlazione accuratezza – varianza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14277" y="3179097"/>
            <a:ext cx="396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Maggiore varianza spiegata = migliore accuratezza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0877" y="36281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95177" y="37587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57077" y="37424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114277" y="3734269"/>
            <a:ext cx="3971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Oltre k=100: rumore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04752" y="4017297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Componenti aggiuntive catturano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rumore non informativo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30861" y="1313557"/>
            <a:ext cx="5432788" cy="5253496"/>
          </a:xfrm>
          <a:custGeom>
            <a:avLst/>
            <a:gdLst/>
            <a:ahLst/>
            <a:cxnLst/>
            <a:rect l="l" t="t" r="r" b="b"/>
            <a:pathLst>
              <a:path w="5600700" h="3228975">
                <a:moveTo>
                  <a:pt x="0" y="0"/>
                </a:moveTo>
                <a:lnTo>
                  <a:pt x="5600700" y="0"/>
                </a:lnTo>
                <a:lnTo>
                  <a:pt x="56007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C2DE9A8F-DB59-2E2D-B82E-D5680204CB88}"/>
              </a:ext>
            </a:extLst>
          </p:cNvPr>
          <p:cNvGrpSpPr/>
          <p:nvPr/>
        </p:nvGrpSpPr>
        <p:grpSpPr>
          <a:xfrm>
            <a:off x="371327" y="4814276"/>
            <a:ext cx="8803704" cy="1752777"/>
            <a:chOff x="371327" y="4973410"/>
            <a:chExt cx="8911042" cy="1752777"/>
          </a:xfrm>
        </p:grpSpPr>
        <p:sp>
          <p:nvSpPr>
            <p:cNvPr id="36" name="Shape 34"/>
            <p:cNvSpPr/>
            <p:nvPr/>
          </p:nvSpPr>
          <p:spPr>
            <a:xfrm>
              <a:off x="371327" y="4973410"/>
              <a:ext cx="5649620" cy="1752777"/>
            </a:xfrm>
            <a:custGeom>
              <a:avLst/>
              <a:gdLst/>
              <a:ahLst/>
              <a:cxnLst/>
              <a:rect l="l" t="t" r="r" b="b"/>
              <a:pathLst>
                <a:path w="11430000" h="838200">
                  <a:moveTo>
                    <a:pt x="0" y="0"/>
                  </a:moveTo>
                  <a:lnTo>
                    <a:pt x="11430000" y="0"/>
                  </a:lnTo>
                  <a:lnTo>
                    <a:pt x="114300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596324" y="5285299"/>
              <a:ext cx="214313" cy="285750"/>
            </a:xfrm>
            <a:custGeom>
              <a:avLst/>
              <a:gdLst/>
              <a:ahLst/>
              <a:cxnLst/>
              <a:rect l="l" t="t" r="r" b="b"/>
              <a:pathLst>
                <a:path w="214313" h="285750">
                  <a:moveTo>
                    <a:pt x="163469" y="214313"/>
                  </a:moveTo>
                  <a:cubicBezTo>
                    <a:pt x="167543" y="201867"/>
                    <a:pt x="175692" y="190593"/>
                    <a:pt x="184900" y="180882"/>
                  </a:cubicBezTo>
                  <a:cubicBezTo>
                    <a:pt x="203150" y="161683"/>
                    <a:pt x="214312" y="135731"/>
                    <a:pt x="214312" y="107156"/>
                  </a:cubicBezTo>
                  <a:cubicBezTo>
                    <a:pt x="214312" y="47997"/>
                    <a:pt x="166315" y="0"/>
                    <a:pt x="107156" y="0"/>
                  </a:cubicBezTo>
                  <a:cubicBezTo>
                    <a:pt x="47997" y="0"/>
                    <a:pt x="0" y="47997"/>
                    <a:pt x="0" y="107156"/>
                  </a:cubicBezTo>
                  <a:cubicBezTo>
                    <a:pt x="0" y="135731"/>
                    <a:pt x="11162" y="161683"/>
                    <a:pt x="29412" y="180882"/>
                  </a:cubicBezTo>
                  <a:cubicBezTo>
                    <a:pt x="38621" y="190593"/>
                    <a:pt x="46825" y="201867"/>
                    <a:pt x="50843" y="214313"/>
                  </a:cubicBezTo>
                  <a:lnTo>
                    <a:pt x="163413" y="214313"/>
                  </a:lnTo>
                  <a:close/>
                  <a:moveTo>
                    <a:pt x="160734" y="241102"/>
                  </a:moveTo>
                  <a:lnTo>
                    <a:pt x="53578" y="241102"/>
                  </a:lnTo>
                  <a:lnTo>
                    <a:pt x="53578" y="250031"/>
                  </a:lnTo>
                  <a:cubicBezTo>
                    <a:pt x="53578" y="274700"/>
                    <a:pt x="73558" y="294680"/>
                    <a:pt x="98227" y="294680"/>
                  </a:cubicBezTo>
                  <a:lnTo>
                    <a:pt x="116086" y="294680"/>
                  </a:lnTo>
                  <a:cubicBezTo>
                    <a:pt x="140754" y="294680"/>
                    <a:pt x="160734" y="274700"/>
                    <a:pt x="160734" y="250031"/>
                  </a:cubicBezTo>
                  <a:lnTo>
                    <a:pt x="160734" y="241102"/>
                  </a:lnTo>
                  <a:close/>
                  <a:moveTo>
                    <a:pt x="102691" y="62508"/>
                  </a:moveTo>
                  <a:cubicBezTo>
                    <a:pt x="80479" y="62508"/>
                    <a:pt x="62508" y="80479"/>
                    <a:pt x="62508" y="102691"/>
                  </a:cubicBezTo>
                  <a:cubicBezTo>
                    <a:pt x="62508" y="110114"/>
                    <a:pt x="56536" y="116086"/>
                    <a:pt x="49113" y="116086"/>
                  </a:cubicBezTo>
                  <a:cubicBezTo>
                    <a:pt x="41690" y="116086"/>
                    <a:pt x="35719" y="110114"/>
                    <a:pt x="35719" y="102691"/>
                  </a:cubicBezTo>
                  <a:cubicBezTo>
                    <a:pt x="35719" y="65689"/>
                    <a:pt x="65689" y="35719"/>
                    <a:pt x="102691" y="35719"/>
                  </a:cubicBezTo>
                  <a:cubicBezTo>
                    <a:pt x="110114" y="35719"/>
                    <a:pt x="116086" y="41690"/>
                    <a:pt x="116086" y="49113"/>
                  </a:cubicBezTo>
                  <a:cubicBezTo>
                    <a:pt x="116086" y="56536"/>
                    <a:pt x="110114" y="62508"/>
                    <a:pt x="102691" y="6250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947994" y="5280223"/>
              <a:ext cx="83343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Conclusione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596324" y="5729304"/>
              <a:ext cx="5213827" cy="7445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100 componenti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rappresentano il punto ottimale: alta compressione (97%) con minima perdita di informazione discriminante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09D0D7F-8707-61A3-7DDD-6427A85E40E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A286CB43-7203-E3B3-E48D-5B8169C8875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40DF2A6C-2136-FCD5-15DA-D6D90F9CFBCE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44" name="Immagine 43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4CAB90A0-1E2C-8B9B-F03C-6A17C3A3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44" y="1472762"/>
            <a:ext cx="5098215" cy="3029324"/>
          </a:xfrm>
          <a:prstGeom prst="rect">
            <a:avLst/>
          </a:prstGeom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547A6BCE-0F88-89DF-B20E-3391A49AE357}"/>
              </a:ext>
            </a:extLst>
          </p:cNvPr>
          <p:cNvGrpSpPr/>
          <p:nvPr/>
        </p:nvGrpSpPr>
        <p:grpSpPr>
          <a:xfrm>
            <a:off x="6390444" y="4648270"/>
            <a:ext cx="5098215" cy="1752528"/>
            <a:chOff x="457352" y="4592410"/>
            <a:chExt cx="5068492" cy="2075428"/>
          </a:xfrm>
        </p:grpSpPr>
        <p:sp>
          <p:nvSpPr>
            <p:cNvPr id="46" name="Shape 25"/>
            <p:cNvSpPr/>
            <p:nvPr/>
          </p:nvSpPr>
          <p:spPr>
            <a:xfrm>
              <a:off x="457352" y="4592410"/>
              <a:ext cx="5063211" cy="1028700"/>
            </a:xfrm>
            <a:custGeom>
              <a:avLst/>
              <a:gdLst/>
              <a:ahLst/>
              <a:cxnLst/>
              <a:rect l="l" t="t" r="r" b="b"/>
              <a:pathLst>
                <a:path w="5219700" h="1028700">
                  <a:moveTo>
                    <a:pt x="0" y="0"/>
                  </a:moveTo>
                  <a:lnTo>
                    <a:pt x="5219700" y="0"/>
                  </a:lnTo>
                  <a:lnTo>
                    <a:pt x="5219700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Text 26"/>
            <p:cNvSpPr/>
            <p:nvPr/>
          </p:nvSpPr>
          <p:spPr>
            <a:xfrm>
              <a:off x="568225" y="4662826"/>
              <a:ext cx="4841464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Numero Componenti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8" name="Text 27"/>
            <p:cNvSpPr/>
            <p:nvPr/>
          </p:nvSpPr>
          <p:spPr>
            <a:xfrm>
              <a:off x="525986" y="5100977"/>
              <a:ext cx="498929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it-IT" sz="36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 = 100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9" name="Shape 28"/>
            <p:cNvSpPr/>
            <p:nvPr/>
          </p:nvSpPr>
          <p:spPr>
            <a:xfrm>
              <a:off x="462634" y="5753438"/>
              <a:ext cx="2457690" cy="914400"/>
            </a:xfrm>
            <a:custGeom>
              <a:avLst/>
              <a:gdLst/>
              <a:ahLst/>
              <a:cxnLst/>
              <a:rect l="l" t="t" r="r" b="b"/>
              <a:pathLst>
                <a:path w="2533650" h="914400">
                  <a:moveTo>
                    <a:pt x="0" y="0"/>
                  </a:moveTo>
                  <a:lnTo>
                    <a:pt x="2533650" y="0"/>
                  </a:lnTo>
                  <a:lnTo>
                    <a:pt x="253365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0" name="Text 29"/>
            <p:cNvSpPr/>
            <p:nvPr/>
          </p:nvSpPr>
          <p:spPr>
            <a:xfrm>
              <a:off x="581426" y="5838144"/>
              <a:ext cx="2235943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Varianza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51" name="Text 30"/>
            <p:cNvSpPr/>
            <p:nvPr/>
          </p:nvSpPr>
          <p:spPr>
            <a:xfrm>
              <a:off x="619706" y="6212151"/>
              <a:ext cx="2300619" cy="3428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225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90.2%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52" name="Shape 31"/>
            <p:cNvSpPr/>
            <p:nvPr/>
          </p:nvSpPr>
          <p:spPr>
            <a:xfrm>
              <a:off x="3068154" y="5753438"/>
              <a:ext cx="2457690" cy="914400"/>
            </a:xfrm>
            <a:custGeom>
              <a:avLst/>
              <a:gdLst/>
              <a:ahLst/>
              <a:cxnLst/>
              <a:rect l="l" t="t" r="r" b="b"/>
              <a:pathLst>
                <a:path w="2533650" h="914400">
                  <a:moveTo>
                    <a:pt x="0" y="0"/>
                  </a:moveTo>
                  <a:lnTo>
                    <a:pt x="2533650" y="0"/>
                  </a:lnTo>
                  <a:lnTo>
                    <a:pt x="253365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3" name="Text 32"/>
            <p:cNvSpPr/>
            <p:nvPr/>
          </p:nvSpPr>
          <p:spPr>
            <a:xfrm>
              <a:off x="3196588" y="5835370"/>
              <a:ext cx="2235943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 SVM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54" name="Text 33"/>
            <p:cNvSpPr/>
            <p:nvPr/>
          </p:nvSpPr>
          <p:spPr>
            <a:xfrm>
              <a:off x="3188267" y="6212151"/>
              <a:ext cx="2300619" cy="3428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225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80.6%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38276" y="401241"/>
            <a:ext cx="5365263" cy="355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Eigenfaces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8276" y="769977"/>
            <a:ext cx="3770538" cy="2134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 componenti principali come volti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B79DF744-A701-9B95-E0E6-CD55F2746626}"/>
              </a:ext>
            </a:extLst>
          </p:cNvPr>
          <p:cNvGrpSpPr/>
          <p:nvPr/>
        </p:nvGrpSpPr>
        <p:grpSpPr>
          <a:xfrm>
            <a:off x="371327" y="3372808"/>
            <a:ext cx="11462792" cy="3121365"/>
            <a:chOff x="373497" y="1102705"/>
            <a:chExt cx="11462792" cy="3121365"/>
          </a:xfrm>
        </p:grpSpPr>
        <p:sp>
          <p:nvSpPr>
            <p:cNvPr id="6" name="Shape 4"/>
            <p:cNvSpPr/>
            <p:nvPr/>
          </p:nvSpPr>
          <p:spPr>
            <a:xfrm>
              <a:off x="373497" y="1102705"/>
              <a:ext cx="5611344" cy="3121365"/>
            </a:xfrm>
            <a:custGeom>
              <a:avLst/>
              <a:gdLst/>
              <a:ahLst/>
              <a:cxnLst/>
              <a:rect l="l" t="t" r="r" b="b"/>
              <a:pathLst>
                <a:path w="5611344" h="3121365">
                  <a:moveTo>
                    <a:pt x="0" y="0"/>
                  </a:moveTo>
                  <a:lnTo>
                    <a:pt x="5611344" y="0"/>
                  </a:lnTo>
                  <a:lnTo>
                    <a:pt x="5611344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357" dist="35571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73497" y="1102705"/>
              <a:ext cx="35571" cy="3121365"/>
            </a:xfrm>
            <a:custGeom>
              <a:avLst/>
              <a:gdLst/>
              <a:ahLst/>
              <a:cxnLst/>
              <a:rect l="l" t="t" r="r" b="b"/>
              <a:pathLst>
                <a:path w="35571" h="3121365">
                  <a:moveTo>
                    <a:pt x="0" y="0"/>
                  </a:moveTo>
                  <a:lnTo>
                    <a:pt x="35571" y="0"/>
                  </a:lnTo>
                  <a:lnTo>
                    <a:pt x="35571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82477" y="1311685"/>
              <a:ext cx="240105" cy="213427"/>
            </a:xfrm>
            <a:custGeom>
              <a:avLst/>
              <a:gdLst/>
              <a:ahLst/>
              <a:cxnLst/>
              <a:rect l="l" t="t" r="r" b="b"/>
              <a:pathLst>
                <a:path w="240105" h="213427">
                  <a:moveTo>
                    <a:pt x="40018" y="40018"/>
                  </a:moveTo>
                  <a:cubicBezTo>
                    <a:pt x="40018" y="25303"/>
                    <a:pt x="51981" y="13339"/>
                    <a:pt x="66696" y="13339"/>
                  </a:cubicBezTo>
                  <a:lnTo>
                    <a:pt x="200088" y="13339"/>
                  </a:lnTo>
                  <a:cubicBezTo>
                    <a:pt x="214802" y="13339"/>
                    <a:pt x="226766" y="25303"/>
                    <a:pt x="226766" y="40018"/>
                  </a:cubicBezTo>
                  <a:lnTo>
                    <a:pt x="226766" y="146731"/>
                  </a:lnTo>
                  <a:cubicBezTo>
                    <a:pt x="226766" y="161446"/>
                    <a:pt x="214802" y="173409"/>
                    <a:pt x="200088" y="173409"/>
                  </a:cubicBezTo>
                  <a:lnTo>
                    <a:pt x="66696" y="173409"/>
                  </a:lnTo>
                  <a:cubicBezTo>
                    <a:pt x="51981" y="173409"/>
                    <a:pt x="40018" y="161446"/>
                    <a:pt x="40018" y="146731"/>
                  </a:cubicBezTo>
                  <a:lnTo>
                    <a:pt x="40018" y="40018"/>
                  </a:lnTo>
                  <a:close/>
                  <a:moveTo>
                    <a:pt x="10004" y="53357"/>
                  </a:moveTo>
                  <a:cubicBezTo>
                    <a:pt x="15548" y="53357"/>
                    <a:pt x="20009" y="57817"/>
                    <a:pt x="20009" y="63361"/>
                  </a:cubicBezTo>
                  <a:lnTo>
                    <a:pt x="20009" y="186748"/>
                  </a:lnTo>
                  <a:cubicBezTo>
                    <a:pt x="20009" y="190417"/>
                    <a:pt x="23010" y="193418"/>
                    <a:pt x="26678" y="193418"/>
                  </a:cubicBezTo>
                  <a:lnTo>
                    <a:pt x="176744" y="193418"/>
                  </a:lnTo>
                  <a:cubicBezTo>
                    <a:pt x="182288" y="193418"/>
                    <a:pt x="186748" y="197878"/>
                    <a:pt x="186748" y="203422"/>
                  </a:cubicBezTo>
                  <a:cubicBezTo>
                    <a:pt x="186748" y="208966"/>
                    <a:pt x="182288" y="213427"/>
                    <a:pt x="176744" y="213427"/>
                  </a:cubicBezTo>
                  <a:lnTo>
                    <a:pt x="26678" y="213427"/>
                  </a:lnTo>
                  <a:cubicBezTo>
                    <a:pt x="11964" y="213427"/>
                    <a:pt x="0" y="201463"/>
                    <a:pt x="0" y="186748"/>
                  </a:cubicBezTo>
                  <a:lnTo>
                    <a:pt x="0" y="63361"/>
                  </a:lnTo>
                  <a:cubicBezTo>
                    <a:pt x="0" y="57817"/>
                    <a:pt x="4460" y="53357"/>
                    <a:pt x="10004" y="53357"/>
                  </a:cubicBezTo>
                  <a:close/>
                  <a:moveTo>
                    <a:pt x="80035" y="66696"/>
                  </a:moveTo>
                  <a:cubicBezTo>
                    <a:pt x="87397" y="66696"/>
                    <a:pt x="93374" y="60719"/>
                    <a:pt x="93374" y="53357"/>
                  </a:cubicBezTo>
                  <a:cubicBezTo>
                    <a:pt x="93374" y="45995"/>
                    <a:pt x="87397" y="40018"/>
                    <a:pt x="80035" y="40018"/>
                  </a:cubicBezTo>
                  <a:cubicBezTo>
                    <a:pt x="72673" y="40018"/>
                    <a:pt x="66696" y="45995"/>
                    <a:pt x="66696" y="53357"/>
                  </a:cubicBezTo>
                  <a:cubicBezTo>
                    <a:pt x="66696" y="60719"/>
                    <a:pt x="72673" y="66696"/>
                    <a:pt x="80035" y="66696"/>
                  </a:cubicBezTo>
                  <a:close/>
                  <a:moveTo>
                    <a:pt x="161946" y="71490"/>
                  </a:moveTo>
                  <a:cubicBezTo>
                    <a:pt x="160112" y="68530"/>
                    <a:pt x="156902" y="66696"/>
                    <a:pt x="153400" y="66696"/>
                  </a:cubicBezTo>
                  <a:cubicBezTo>
                    <a:pt x="149899" y="66696"/>
                    <a:pt x="146689" y="68530"/>
                    <a:pt x="144855" y="71490"/>
                  </a:cubicBezTo>
                  <a:lnTo>
                    <a:pt x="121386" y="109881"/>
                  </a:lnTo>
                  <a:lnTo>
                    <a:pt x="111174" y="97126"/>
                  </a:lnTo>
                  <a:cubicBezTo>
                    <a:pt x="109256" y="94750"/>
                    <a:pt x="106422" y="93374"/>
                    <a:pt x="103379" y="93374"/>
                  </a:cubicBezTo>
                  <a:cubicBezTo>
                    <a:pt x="100336" y="93374"/>
                    <a:pt x="97459" y="94750"/>
                    <a:pt x="95583" y="97126"/>
                  </a:cubicBezTo>
                  <a:lnTo>
                    <a:pt x="68905" y="130474"/>
                  </a:lnTo>
                  <a:cubicBezTo>
                    <a:pt x="66487" y="133475"/>
                    <a:pt x="66029" y="137602"/>
                    <a:pt x="67696" y="141062"/>
                  </a:cubicBezTo>
                  <a:cubicBezTo>
                    <a:pt x="69364" y="144522"/>
                    <a:pt x="72865" y="146731"/>
                    <a:pt x="76700" y="146731"/>
                  </a:cubicBezTo>
                  <a:lnTo>
                    <a:pt x="190083" y="146731"/>
                  </a:lnTo>
                  <a:cubicBezTo>
                    <a:pt x="193710" y="146731"/>
                    <a:pt x="197045" y="144772"/>
                    <a:pt x="198795" y="141604"/>
                  </a:cubicBezTo>
                  <a:cubicBezTo>
                    <a:pt x="200546" y="138436"/>
                    <a:pt x="200504" y="134601"/>
                    <a:pt x="198587" y="131474"/>
                  </a:cubicBezTo>
                  <a:lnTo>
                    <a:pt x="161904" y="71448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7766" y="1272396"/>
              <a:ext cx="5077777" cy="2756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81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Interpretazione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69138" y="1698521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88079" y="1840805"/>
              <a:ext cx="180079" cy="160070"/>
            </a:xfrm>
            <a:custGeom>
              <a:avLst/>
              <a:gdLst/>
              <a:ahLst/>
              <a:cxnLst/>
              <a:rect l="l" t="t" r="r" b="b"/>
              <a:pathLst>
                <a:path w="180079" h="160070">
                  <a:moveTo>
                    <a:pt x="55712" y="-3158"/>
                  </a:moveTo>
                  <a:cubicBezTo>
                    <a:pt x="58025" y="-4127"/>
                    <a:pt x="60652" y="-3845"/>
                    <a:pt x="62746" y="-2470"/>
                  </a:cubicBezTo>
                  <a:lnTo>
                    <a:pt x="90196" y="15726"/>
                  </a:lnTo>
                  <a:lnTo>
                    <a:pt x="117645" y="-2470"/>
                  </a:lnTo>
                  <a:cubicBezTo>
                    <a:pt x="119740" y="-3845"/>
                    <a:pt x="122366" y="-4096"/>
                    <a:pt x="124680" y="-3158"/>
                  </a:cubicBezTo>
                  <a:cubicBezTo>
                    <a:pt x="126993" y="-2220"/>
                    <a:pt x="128619" y="-156"/>
                    <a:pt x="129119" y="2282"/>
                  </a:cubicBezTo>
                  <a:lnTo>
                    <a:pt x="135653" y="34546"/>
                  </a:lnTo>
                  <a:lnTo>
                    <a:pt x="167917" y="41080"/>
                  </a:lnTo>
                  <a:cubicBezTo>
                    <a:pt x="170356" y="41581"/>
                    <a:pt x="172419" y="43269"/>
                    <a:pt x="173357" y="45551"/>
                  </a:cubicBezTo>
                  <a:cubicBezTo>
                    <a:pt x="174295" y="47833"/>
                    <a:pt x="174045" y="50491"/>
                    <a:pt x="172669" y="52586"/>
                  </a:cubicBezTo>
                  <a:lnTo>
                    <a:pt x="154474" y="80035"/>
                  </a:lnTo>
                  <a:lnTo>
                    <a:pt x="172669" y="107485"/>
                  </a:lnTo>
                  <a:cubicBezTo>
                    <a:pt x="174045" y="109579"/>
                    <a:pt x="174295" y="112205"/>
                    <a:pt x="173357" y="114519"/>
                  </a:cubicBezTo>
                  <a:cubicBezTo>
                    <a:pt x="172419" y="116832"/>
                    <a:pt x="170356" y="118521"/>
                    <a:pt x="167917" y="118990"/>
                  </a:cubicBezTo>
                  <a:lnTo>
                    <a:pt x="135622" y="125492"/>
                  </a:lnTo>
                  <a:lnTo>
                    <a:pt x="129119" y="157788"/>
                  </a:lnTo>
                  <a:cubicBezTo>
                    <a:pt x="128619" y="160226"/>
                    <a:pt x="126931" y="162290"/>
                    <a:pt x="124648" y="163228"/>
                  </a:cubicBezTo>
                  <a:cubicBezTo>
                    <a:pt x="122366" y="164166"/>
                    <a:pt x="119709" y="163915"/>
                    <a:pt x="117614" y="162540"/>
                  </a:cubicBezTo>
                  <a:lnTo>
                    <a:pt x="90164" y="144344"/>
                  </a:lnTo>
                  <a:lnTo>
                    <a:pt x="62715" y="162540"/>
                  </a:lnTo>
                  <a:cubicBezTo>
                    <a:pt x="60620" y="163915"/>
                    <a:pt x="57994" y="164166"/>
                    <a:pt x="55681" y="163228"/>
                  </a:cubicBezTo>
                  <a:cubicBezTo>
                    <a:pt x="53367" y="162290"/>
                    <a:pt x="51679" y="160226"/>
                    <a:pt x="51210" y="157788"/>
                  </a:cubicBezTo>
                  <a:lnTo>
                    <a:pt x="44707" y="125492"/>
                  </a:lnTo>
                  <a:lnTo>
                    <a:pt x="12412" y="118958"/>
                  </a:lnTo>
                  <a:cubicBezTo>
                    <a:pt x="9973" y="118458"/>
                    <a:pt x="7910" y="116770"/>
                    <a:pt x="6972" y="114488"/>
                  </a:cubicBezTo>
                  <a:cubicBezTo>
                    <a:pt x="6034" y="112205"/>
                    <a:pt x="6284" y="109548"/>
                    <a:pt x="7660" y="107453"/>
                  </a:cubicBezTo>
                  <a:lnTo>
                    <a:pt x="25855" y="80035"/>
                  </a:lnTo>
                  <a:lnTo>
                    <a:pt x="7660" y="52586"/>
                  </a:lnTo>
                  <a:cubicBezTo>
                    <a:pt x="6284" y="50491"/>
                    <a:pt x="6034" y="47865"/>
                    <a:pt x="6972" y="45551"/>
                  </a:cubicBezTo>
                  <a:cubicBezTo>
                    <a:pt x="7910" y="43238"/>
                    <a:pt x="9973" y="41549"/>
                    <a:pt x="12412" y="41080"/>
                  </a:cubicBezTo>
                  <a:lnTo>
                    <a:pt x="44707" y="34578"/>
                  </a:lnTo>
                  <a:lnTo>
                    <a:pt x="51241" y="2282"/>
                  </a:lnTo>
                  <a:cubicBezTo>
                    <a:pt x="51741" y="-156"/>
                    <a:pt x="53430" y="-2220"/>
                    <a:pt x="55712" y="-3158"/>
                  </a:cubicBezTo>
                  <a:close/>
                  <a:moveTo>
                    <a:pt x="64903" y="80035"/>
                  </a:moveTo>
                  <a:cubicBezTo>
                    <a:pt x="64903" y="71055"/>
                    <a:pt x="69694" y="62757"/>
                    <a:pt x="77471" y="58267"/>
                  </a:cubicBezTo>
                  <a:cubicBezTo>
                    <a:pt x="85248" y="53776"/>
                    <a:pt x="94830" y="53776"/>
                    <a:pt x="102607" y="58267"/>
                  </a:cubicBezTo>
                  <a:cubicBezTo>
                    <a:pt x="110384" y="62757"/>
                    <a:pt x="115175" y="71055"/>
                    <a:pt x="115175" y="80035"/>
                  </a:cubicBezTo>
                  <a:cubicBezTo>
                    <a:pt x="115175" y="93908"/>
                    <a:pt x="103912" y="105171"/>
                    <a:pt x="90039" y="105171"/>
                  </a:cubicBezTo>
                  <a:cubicBezTo>
                    <a:pt x="76166" y="105171"/>
                    <a:pt x="64903" y="93908"/>
                    <a:pt x="64903" y="80035"/>
                  </a:cubicBezTo>
                  <a:close/>
                  <a:moveTo>
                    <a:pt x="130182" y="80035"/>
                  </a:moveTo>
                  <a:cubicBezTo>
                    <a:pt x="130182" y="57880"/>
                    <a:pt x="112195" y="39892"/>
                    <a:pt x="90039" y="39892"/>
                  </a:cubicBezTo>
                  <a:cubicBezTo>
                    <a:pt x="67884" y="39892"/>
                    <a:pt x="49897" y="57880"/>
                    <a:pt x="49897" y="80035"/>
                  </a:cubicBezTo>
                  <a:cubicBezTo>
                    <a:pt x="49897" y="94377"/>
                    <a:pt x="57548" y="107629"/>
                    <a:pt x="69968" y="114799"/>
                  </a:cubicBezTo>
                  <a:cubicBezTo>
                    <a:pt x="82388" y="121970"/>
                    <a:pt x="97691" y="121970"/>
                    <a:pt x="110111" y="114799"/>
                  </a:cubicBezTo>
                  <a:cubicBezTo>
                    <a:pt x="122531" y="107629"/>
                    <a:pt x="130182" y="94377"/>
                    <a:pt x="130182" y="8003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56943" y="1772005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1-2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692179" y="2073475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Illuminazione globale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Variazione di luce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69138" y="2516656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698083" y="2658941"/>
              <a:ext cx="160070" cy="160070"/>
            </a:xfrm>
            <a:custGeom>
              <a:avLst/>
              <a:gdLst/>
              <a:ahLst/>
              <a:cxnLst/>
              <a:rect l="l" t="t" r="r" b="b"/>
              <a:pathLst>
                <a:path w="160070" h="160070">
                  <a:moveTo>
                    <a:pt x="80035" y="0"/>
                  </a:moveTo>
                  <a:cubicBezTo>
                    <a:pt x="83537" y="0"/>
                    <a:pt x="86819" y="1845"/>
                    <a:pt x="88601" y="4846"/>
                  </a:cubicBezTo>
                  <a:lnTo>
                    <a:pt x="118614" y="54868"/>
                  </a:lnTo>
                  <a:cubicBezTo>
                    <a:pt x="120459" y="57963"/>
                    <a:pt x="120521" y="61808"/>
                    <a:pt x="118739" y="64935"/>
                  </a:cubicBezTo>
                  <a:cubicBezTo>
                    <a:pt x="116957" y="68061"/>
                    <a:pt x="113643" y="70031"/>
                    <a:pt x="110048" y="70031"/>
                  </a:cubicBezTo>
                  <a:lnTo>
                    <a:pt x="50022" y="70031"/>
                  </a:lnTo>
                  <a:cubicBezTo>
                    <a:pt x="46427" y="70031"/>
                    <a:pt x="43081" y="68092"/>
                    <a:pt x="41331" y="64966"/>
                  </a:cubicBezTo>
                  <a:cubicBezTo>
                    <a:pt x="39580" y="61840"/>
                    <a:pt x="39611" y="57994"/>
                    <a:pt x="41456" y="54899"/>
                  </a:cubicBezTo>
                  <a:lnTo>
                    <a:pt x="71469" y="4877"/>
                  </a:lnTo>
                  <a:cubicBezTo>
                    <a:pt x="73251" y="1845"/>
                    <a:pt x="76533" y="0"/>
                    <a:pt x="80035" y="0"/>
                  </a:cubicBezTo>
                  <a:close/>
                  <a:moveTo>
                    <a:pt x="40018" y="85037"/>
                  </a:moveTo>
                  <a:cubicBezTo>
                    <a:pt x="59343" y="85037"/>
                    <a:pt x="75033" y="100727"/>
                    <a:pt x="75033" y="120053"/>
                  </a:cubicBezTo>
                  <a:cubicBezTo>
                    <a:pt x="75033" y="139378"/>
                    <a:pt x="59343" y="155068"/>
                    <a:pt x="40018" y="155068"/>
                  </a:cubicBezTo>
                  <a:cubicBezTo>
                    <a:pt x="20692" y="155068"/>
                    <a:pt x="5002" y="139378"/>
                    <a:pt x="5002" y="120053"/>
                  </a:cubicBezTo>
                  <a:cubicBezTo>
                    <a:pt x="5002" y="100727"/>
                    <a:pt x="20692" y="85037"/>
                    <a:pt x="40018" y="85037"/>
                  </a:cubicBezTo>
                  <a:close/>
                  <a:moveTo>
                    <a:pt x="102545" y="90039"/>
                  </a:moveTo>
                  <a:lnTo>
                    <a:pt x="137560" y="90039"/>
                  </a:lnTo>
                  <a:cubicBezTo>
                    <a:pt x="144469" y="90039"/>
                    <a:pt x="150066" y="95636"/>
                    <a:pt x="150066" y="102545"/>
                  </a:cubicBezTo>
                  <a:lnTo>
                    <a:pt x="150066" y="137560"/>
                  </a:lnTo>
                  <a:cubicBezTo>
                    <a:pt x="150066" y="144469"/>
                    <a:pt x="144469" y="150066"/>
                    <a:pt x="137560" y="150066"/>
                  </a:cubicBezTo>
                  <a:lnTo>
                    <a:pt x="102545" y="150066"/>
                  </a:lnTo>
                  <a:cubicBezTo>
                    <a:pt x="95636" y="150066"/>
                    <a:pt x="90039" y="144469"/>
                    <a:pt x="90039" y="137560"/>
                  </a:cubicBezTo>
                  <a:lnTo>
                    <a:pt x="90039" y="102545"/>
                  </a:lnTo>
                  <a:cubicBezTo>
                    <a:pt x="90039" y="95636"/>
                    <a:pt x="95636" y="90039"/>
                    <a:pt x="102545" y="9003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930264" y="2607196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3-6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692179" y="2891611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Geometria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Simmetria, posizione delle feature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569138" y="3334792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98083" y="3477077"/>
              <a:ext cx="160070" cy="160070"/>
            </a:xfrm>
            <a:custGeom>
              <a:avLst/>
              <a:gdLst/>
              <a:ahLst/>
              <a:cxnLst/>
              <a:rect l="l" t="t" r="r" b="b"/>
              <a:pathLst>
                <a:path w="160070" h="160070">
                  <a:moveTo>
                    <a:pt x="130057" y="65028"/>
                  </a:moveTo>
                  <a:cubicBezTo>
                    <a:pt x="130057" y="79378"/>
                    <a:pt x="125399" y="92634"/>
                    <a:pt x="117551" y="103389"/>
                  </a:cubicBezTo>
                  <a:lnTo>
                    <a:pt x="157131" y="143000"/>
                  </a:lnTo>
                  <a:cubicBezTo>
                    <a:pt x="161039" y="146908"/>
                    <a:pt x="161039" y="153255"/>
                    <a:pt x="157131" y="157163"/>
                  </a:cubicBezTo>
                  <a:cubicBezTo>
                    <a:pt x="153223" y="161070"/>
                    <a:pt x="146877" y="161070"/>
                    <a:pt x="142969" y="157163"/>
                  </a:cubicBezTo>
                  <a:lnTo>
                    <a:pt x="103389" y="117551"/>
                  </a:lnTo>
                  <a:cubicBezTo>
                    <a:pt x="92634" y="125399"/>
                    <a:pt x="79378" y="130057"/>
                    <a:pt x="65028" y="130057"/>
                  </a:cubicBezTo>
                  <a:cubicBezTo>
                    <a:pt x="29106" y="130057"/>
                    <a:pt x="0" y="100950"/>
                    <a:pt x="0" y="65028"/>
                  </a:cubicBezTo>
                  <a:cubicBezTo>
                    <a:pt x="0" y="29106"/>
                    <a:pt x="29106" y="0"/>
                    <a:pt x="65028" y="0"/>
                  </a:cubicBezTo>
                  <a:cubicBezTo>
                    <a:pt x="100950" y="0"/>
                    <a:pt x="130057" y="29106"/>
                    <a:pt x="130057" y="65028"/>
                  </a:cubicBezTo>
                  <a:close/>
                  <a:moveTo>
                    <a:pt x="65028" y="35015"/>
                  </a:moveTo>
                  <a:cubicBezTo>
                    <a:pt x="60870" y="35015"/>
                    <a:pt x="57525" y="38361"/>
                    <a:pt x="57525" y="42519"/>
                  </a:cubicBezTo>
                  <a:lnTo>
                    <a:pt x="57525" y="57525"/>
                  </a:lnTo>
                  <a:lnTo>
                    <a:pt x="42519" y="57525"/>
                  </a:lnTo>
                  <a:cubicBezTo>
                    <a:pt x="38361" y="57525"/>
                    <a:pt x="35015" y="60870"/>
                    <a:pt x="35015" y="65028"/>
                  </a:cubicBezTo>
                  <a:cubicBezTo>
                    <a:pt x="35015" y="69187"/>
                    <a:pt x="38361" y="72532"/>
                    <a:pt x="42519" y="72532"/>
                  </a:cubicBezTo>
                  <a:lnTo>
                    <a:pt x="57525" y="72532"/>
                  </a:lnTo>
                  <a:lnTo>
                    <a:pt x="57525" y="87538"/>
                  </a:lnTo>
                  <a:cubicBezTo>
                    <a:pt x="57525" y="91696"/>
                    <a:pt x="60870" y="95042"/>
                    <a:pt x="65028" y="95042"/>
                  </a:cubicBezTo>
                  <a:cubicBezTo>
                    <a:pt x="69187" y="95042"/>
                    <a:pt x="72532" y="91696"/>
                    <a:pt x="72532" y="87538"/>
                  </a:cubicBezTo>
                  <a:lnTo>
                    <a:pt x="72532" y="72532"/>
                  </a:lnTo>
                  <a:lnTo>
                    <a:pt x="87538" y="72532"/>
                  </a:lnTo>
                  <a:cubicBezTo>
                    <a:pt x="91696" y="72532"/>
                    <a:pt x="95042" y="69187"/>
                    <a:pt x="95042" y="65028"/>
                  </a:cubicBezTo>
                  <a:cubicBezTo>
                    <a:pt x="95042" y="60870"/>
                    <a:pt x="91696" y="57525"/>
                    <a:pt x="87538" y="57525"/>
                  </a:cubicBezTo>
                  <a:lnTo>
                    <a:pt x="72532" y="57525"/>
                  </a:lnTo>
                  <a:lnTo>
                    <a:pt x="72532" y="42519"/>
                  </a:lnTo>
                  <a:cubicBezTo>
                    <a:pt x="72532" y="38361"/>
                    <a:pt x="69187" y="35015"/>
                    <a:pt x="65028" y="3501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930264" y="3425331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7-12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692179" y="3709746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Dettagli fini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Texture, micro-variazioni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6218970" y="1102705"/>
              <a:ext cx="5611344" cy="3121365"/>
            </a:xfrm>
            <a:custGeom>
              <a:avLst/>
              <a:gdLst/>
              <a:ahLst/>
              <a:cxnLst/>
              <a:rect l="l" t="t" r="r" b="b"/>
              <a:pathLst>
                <a:path w="5611344" h="3121365">
                  <a:moveTo>
                    <a:pt x="0" y="0"/>
                  </a:moveTo>
                  <a:lnTo>
                    <a:pt x="5611344" y="0"/>
                  </a:lnTo>
                  <a:lnTo>
                    <a:pt x="5611344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357" dist="35571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218970" y="1102705"/>
              <a:ext cx="35571" cy="3121365"/>
            </a:xfrm>
            <a:custGeom>
              <a:avLst/>
              <a:gdLst/>
              <a:ahLst/>
              <a:cxnLst/>
              <a:rect l="l" t="t" r="r" b="b"/>
              <a:pathLst>
                <a:path w="35571" h="3121365">
                  <a:moveTo>
                    <a:pt x="0" y="0"/>
                  </a:moveTo>
                  <a:lnTo>
                    <a:pt x="35571" y="0"/>
                  </a:lnTo>
                  <a:lnTo>
                    <a:pt x="35571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441290" y="1311685"/>
              <a:ext cx="213427" cy="213427"/>
            </a:xfrm>
            <a:custGeom>
              <a:avLst/>
              <a:gdLst/>
              <a:ahLst/>
              <a:cxnLst/>
              <a:rect l="l" t="t" r="r" b="b"/>
              <a:pathLst>
                <a:path w="213427" h="213427">
                  <a:moveTo>
                    <a:pt x="93499" y="-1042"/>
                  </a:moveTo>
                  <a:cubicBezTo>
                    <a:pt x="101753" y="-5794"/>
                    <a:pt x="111924" y="-5794"/>
                    <a:pt x="120178" y="-1042"/>
                  </a:cubicBezTo>
                  <a:lnTo>
                    <a:pt x="193501" y="41268"/>
                  </a:lnTo>
                  <a:cubicBezTo>
                    <a:pt x="201755" y="46020"/>
                    <a:pt x="206840" y="54857"/>
                    <a:pt x="206840" y="64361"/>
                  </a:cubicBezTo>
                  <a:lnTo>
                    <a:pt x="206840" y="148982"/>
                  </a:lnTo>
                  <a:cubicBezTo>
                    <a:pt x="206840" y="158528"/>
                    <a:pt x="201755" y="167323"/>
                    <a:pt x="193501" y="172075"/>
                  </a:cubicBezTo>
                  <a:lnTo>
                    <a:pt x="120178" y="214469"/>
                  </a:lnTo>
                  <a:cubicBezTo>
                    <a:pt x="111924" y="219221"/>
                    <a:pt x="101753" y="219221"/>
                    <a:pt x="93499" y="214469"/>
                  </a:cubicBezTo>
                  <a:lnTo>
                    <a:pt x="20217" y="172159"/>
                  </a:lnTo>
                  <a:cubicBezTo>
                    <a:pt x="11964" y="167407"/>
                    <a:pt x="6878" y="158569"/>
                    <a:pt x="6878" y="149065"/>
                  </a:cubicBezTo>
                  <a:lnTo>
                    <a:pt x="6878" y="64445"/>
                  </a:lnTo>
                  <a:cubicBezTo>
                    <a:pt x="6878" y="54899"/>
                    <a:pt x="11964" y="46104"/>
                    <a:pt x="20217" y="41351"/>
                  </a:cubicBezTo>
                  <a:lnTo>
                    <a:pt x="93499" y="-1042"/>
                  </a:lnTo>
                  <a:close/>
                  <a:moveTo>
                    <a:pt x="180120" y="149024"/>
                  </a:moveTo>
                  <a:lnTo>
                    <a:pt x="180120" y="79785"/>
                  </a:lnTo>
                  <a:lnTo>
                    <a:pt x="120178" y="114383"/>
                  </a:lnTo>
                  <a:lnTo>
                    <a:pt x="120178" y="183622"/>
                  </a:lnTo>
                  <a:lnTo>
                    <a:pt x="180120" y="149024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758512" y="1280560"/>
              <a:ext cx="5077777" cy="2756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81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Base Ortonormale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14612" y="1698521"/>
              <a:ext cx="5237847" cy="907063"/>
            </a:xfrm>
            <a:custGeom>
              <a:avLst/>
              <a:gdLst/>
              <a:ahLst/>
              <a:cxnLst/>
              <a:rect l="l" t="t" r="r" b="b"/>
              <a:pathLst>
                <a:path w="5237847" h="907063">
                  <a:moveTo>
                    <a:pt x="0" y="0"/>
                  </a:moveTo>
                  <a:lnTo>
                    <a:pt x="5237847" y="0"/>
                  </a:lnTo>
                  <a:lnTo>
                    <a:pt x="5237847" y="907063"/>
                  </a:lnTo>
                  <a:lnTo>
                    <a:pt x="0" y="907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604418" y="1858591"/>
              <a:ext cx="4840447" cy="5157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 </a:t>
              </a:r>
              <a:r>
                <a:rPr lang="it-IT" sz="1200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costituiscono una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base ortonormale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dello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spazio dei volti</a:t>
              </a:r>
              <a:endParaRPr lang="it-IT" sz="12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414612" y="2747869"/>
              <a:ext cx="5237847" cy="853707"/>
            </a:xfrm>
            <a:custGeom>
              <a:avLst/>
              <a:gdLst/>
              <a:ahLst/>
              <a:cxnLst/>
              <a:rect l="l" t="t" r="r" b="b"/>
              <a:pathLst>
                <a:path w="5237847" h="853707">
                  <a:moveTo>
                    <a:pt x="0" y="0"/>
                  </a:moveTo>
                  <a:lnTo>
                    <a:pt x="5237847" y="0"/>
                  </a:lnTo>
                  <a:lnTo>
                    <a:pt x="5237847" y="853707"/>
                  </a:lnTo>
                  <a:lnTo>
                    <a:pt x="0" y="853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574681" y="2865657"/>
              <a:ext cx="5033313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Ricostruzione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512432" y="3185797"/>
              <a:ext cx="50422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 ≈ μ +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=1k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c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endParaRPr lang="it-IT" sz="1200" b="1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24233" y="3801008"/>
              <a:ext cx="142284" cy="142284"/>
            </a:xfrm>
            <a:custGeom>
              <a:avLst/>
              <a:gdLst/>
              <a:ahLst/>
              <a:cxnLst/>
              <a:rect l="l" t="t" r="r" b="b"/>
              <a:pathLst>
                <a:path w="142284" h="142284">
                  <a:moveTo>
                    <a:pt x="71142" y="142284"/>
                  </a:moveTo>
                  <a:cubicBezTo>
                    <a:pt x="110407" y="142284"/>
                    <a:pt x="142284" y="110407"/>
                    <a:pt x="142284" y="71142"/>
                  </a:cubicBezTo>
                  <a:cubicBezTo>
                    <a:pt x="142284" y="31878"/>
                    <a:pt x="110407" y="0"/>
                    <a:pt x="71142" y="0"/>
                  </a:cubicBezTo>
                  <a:cubicBezTo>
                    <a:pt x="31878" y="0"/>
                    <a:pt x="0" y="31878"/>
                    <a:pt x="0" y="71142"/>
                  </a:cubicBezTo>
                  <a:cubicBezTo>
                    <a:pt x="0" y="110407"/>
                    <a:pt x="31878" y="142284"/>
                    <a:pt x="71142" y="142284"/>
                  </a:cubicBezTo>
                  <a:close/>
                  <a:moveTo>
                    <a:pt x="62249" y="44464"/>
                  </a:moveTo>
                  <a:cubicBezTo>
                    <a:pt x="62249" y="39556"/>
                    <a:pt x="66234" y="35571"/>
                    <a:pt x="71142" y="35571"/>
                  </a:cubicBezTo>
                  <a:cubicBezTo>
                    <a:pt x="76050" y="35571"/>
                    <a:pt x="80035" y="39556"/>
                    <a:pt x="80035" y="44464"/>
                  </a:cubicBezTo>
                  <a:cubicBezTo>
                    <a:pt x="80035" y="49372"/>
                    <a:pt x="76050" y="53357"/>
                    <a:pt x="71142" y="53357"/>
                  </a:cubicBezTo>
                  <a:cubicBezTo>
                    <a:pt x="66234" y="53357"/>
                    <a:pt x="62249" y="49372"/>
                    <a:pt x="62249" y="44464"/>
                  </a:cubicBezTo>
                  <a:close/>
                  <a:moveTo>
                    <a:pt x="60026" y="62249"/>
                  </a:moveTo>
                  <a:lnTo>
                    <a:pt x="73365" y="62249"/>
                  </a:lnTo>
                  <a:cubicBezTo>
                    <a:pt x="77061" y="62249"/>
                    <a:pt x="80035" y="65223"/>
                    <a:pt x="80035" y="68919"/>
                  </a:cubicBezTo>
                  <a:lnTo>
                    <a:pt x="80035" y="93374"/>
                  </a:lnTo>
                  <a:lnTo>
                    <a:pt x="82258" y="93374"/>
                  </a:lnTo>
                  <a:cubicBezTo>
                    <a:pt x="85954" y="93374"/>
                    <a:pt x="88928" y="96348"/>
                    <a:pt x="88928" y="100044"/>
                  </a:cubicBezTo>
                  <a:cubicBezTo>
                    <a:pt x="88928" y="103740"/>
                    <a:pt x="85954" y="106713"/>
                    <a:pt x="82258" y="106713"/>
                  </a:cubicBezTo>
                  <a:lnTo>
                    <a:pt x="60026" y="106713"/>
                  </a:lnTo>
                  <a:cubicBezTo>
                    <a:pt x="56330" y="106713"/>
                    <a:pt x="53357" y="103740"/>
                    <a:pt x="53357" y="100044"/>
                  </a:cubicBezTo>
                  <a:cubicBezTo>
                    <a:pt x="53357" y="96348"/>
                    <a:pt x="56330" y="93374"/>
                    <a:pt x="60026" y="93374"/>
                  </a:cubicBezTo>
                  <a:lnTo>
                    <a:pt x="66696" y="93374"/>
                  </a:lnTo>
                  <a:lnTo>
                    <a:pt x="66696" y="75589"/>
                  </a:lnTo>
                  <a:lnTo>
                    <a:pt x="60026" y="75589"/>
                  </a:lnTo>
                  <a:cubicBezTo>
                    <a:pt x="56330" y="75589"/>
                    <a:pt x="53357" y="72615"/>
                    <a:pt x="53357" y="68919"/>
                  </a:cubicBezTo>
                  <a:cubicBezTo>
                    <a:pt x="53357" y="65223"/>
                    <a:pt x="56330" y="62249"/>
                    <a:pt x="60026" y="6224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674938" y="3757273"/>
              <a:ext cx="5081318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volto è una combinazione lineare delle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53" name="Shape 51"/>
          <p:cNvSpPr/>
          <p:nvPr/>
        </p:nvSpPr>
        <p:spPr>
          <a:xfrm>
            <a:off x="4222597" y="8088575"/>
            <a:ext cx="1805234" cy="711422"/>
          </a:xfrm>
          <a:custGeom>
            <a:avLst/>
            <a:gdLst/>
            <a:ahLst/>
            <a:cxnLst/>
            <a:rect l="l" t="t" r="r" b="b"/>
            <a:pathLst>
              <a:path w="1805234" h="711422">
                <a:moveTo>
                  <a:pt x="0" y="0"/>
                </a:moveTo>
                <a:lnTo>
                  <a:pt x="1805234" y="0"/>
                </a:lnTo>
                <a:lnTo>
                  <a:pt x="1805234" y="711422"/>
                </a:lnTo>
                <a:lnTo>
                  <a:pt x="0" y="711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89400F7A-11B9-835D-E083-F86DEDBD6E66}"/>
              </a:ext>
            </a:extLst>
          </p:cNvPr>
          <p:cNvGrpSpPr/>
          <p:nvPr/>
        </p:nvGrpSpPr>
        <p:grpSpPr>
          <a:xfrm>
            <a:off x="374616" y="1334404"/>
            <a:ext cx="11462792" cy="1956411"/>
            <a:chOff x="373497" y="4749474"/>
            <a:chExt cx="11462792" cy="1956411"/>
          </a:xfrm>
        </p:grpSpPr>
        <p:sp>
          <p:nvSpPr>
            <p:cNvPr id="33" name="Shape 31"/>
            <p:cNvSpPr/>
            <p:nvPr/>
          </p:nvSpPr>
          <p:spPr>
            <a:xfrm>
              <a:off x="373497" y="4749474"/>
              <a:ext cx="11462792" cy="1765809"/>
            </a:xfrm>
            <a:custGeom>
              <a:avLst/>
              <a:gdLst/>
              <a:ahLst/>
              <a:cxnLst/>
              <a:rect l="l" t="t" r="r" b="b"/>
              <a:pathLst>
                <a:path w="11480578" h="2098696">
                  <a:moveTo>
                    <a:pt x="0" y="0"/>
                  </a:moveTo>
                  <a:lnTo>
                    <a:pt x="11480578" y="0"/>
                  </a:lnTo>
                  <a:lnTo>
                    <a:pt x="11480578" y="2098696"/>
                  </a:lnTo>
                  <a:lnTo>
                    <a:pt x="0" y="2098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475446" y="4867266"/>
              <a:ext cx="11258575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Prime 12 Componenti Principali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6" name="Text 44"/>
            <p:cNvSpPr/>
            <p:nvPr/>
          </p:nvSpPr>
          <p:spPr>
            <a:xfrm>
              <a:off x="9834346" y="5211898"/>
              <a:ext cx="1908985" cy="7114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58" name="Text 56"/>
            <p:cNvSpPr/>
            <p:nvPr/>
          </p:nvSpPr>
          <p:spPr>
            <a:xfrm>
              <a:off x="9834346" y="5994463"/>
              <a:ext cx="1908985" cy="7114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8E7ABFD-2F2E-161E-5945-5D719A6FAB99}"/>
                </a:ext>
              </a:extLst>
            </p:cNvPr>
            <p:cNvGrpSpPr/>
            <p:nvPr/>
          </p:nvGrpSpPr>
          <p:grpSpPr>
            <a:xfrm>
              <a:off x="574363" y="5303878"/>
              <a:ext cx="11078096" cy="960590"/>
              <a:chOff x="457978" y="4948166"/>
              <a:chExt cx="11095285" cy="960590"/>
            </a:xfrm>
          </p:grpSpPr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13F7DE00-0306-054E-E9FD-A1719CB4CF8F}"/>
                  </a:ext>
                </a:extLst>
              </p:cNvPr>
              <p:cNvSpPr/>
              <p:nvPr/>
            </p:nvSpPr>
            <p:spPr>
              <a:xfrm>
                <a:off x="457978" y="4948166"/>
                <a:ext cx="11095285" cy="96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3532309B-8E22-358B-98D0-5C85145D7286}"/>
                  </a:ext>
                </a:extLst>
              </p:cNvPr>
              <p:cNvGrpSpPr/>
              <p:nvPr/>
            </p:nvGrpSpPr>
            <p:grpSpPr>
              <a:xfrm>
                <a:off x="509887" y="4948166"/>
                <a:ext cx="11018884" cy="959606"/>
                <a:chOff x="534379" y="4956330"/>
                <a:chExt cx="11018884" cy="959606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566A3A77-EE7E-CCBB-BA6B-9CEC4EA9E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4379" y="4979469"/>
                  <a:ext cx="3556962" cy="921122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0980971B-235E-B42E-178C-136A277F2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18992" y="4956330"/>
                  <a:ext cx="3607385" cy="959606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6464EAF5-772B-6772-6D39-EAF207FF8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5904"/>
                <a:stretch>
                  <a:fillRect/>
                </a:stretch>
              </p:blipFill>
              <p:spPr>
                <a:xfrm>
                  <a:off x="8089664" y="4956330"/>
                  <a:ext cx="3463599" cy="9442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9B691EF-9A39-6EF9-63DA-49AC323C25E3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6" name="Shape 0">
              <a:extLst>
                <a:ext uri="{FF2B5EF4-FFF2-40B4-BE49-F238E27FC236}">
                  <a16:creationId xmlns:a16="http://schemas.microsoft.com/office/drawing/2014/main" id="{33D0C655-2846-A65D-CB7E-B92F43360D9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1">
              <a:extLst>
                <a:ext uri="{FF2B5EF4-FFF2-40B4-BE49-F238E27FC236}">
                  <a16:creationId xmlns:a16="http://schemas.microsoft.com/office/drawing/2014/main" id="{63E45425-7599-F5DB-D8EC-1B4B8A65C53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394" y="386845"/>
            <a:ext cx="539687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Addestramento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1689" y="745332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e stabilità del modello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3668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668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906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1550" y="154917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Convergenza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050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1574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111148"/>
            <a:ext cx="33686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stabile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Nessuna oscillazione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5765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23900" y="2728912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37013" y="2682648"/>
            <a:ext cx="4606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Validation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Loss ≈ Train Loss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evidente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1480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0" y="33004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5725" y="9525"/>
                </a:moveTo>
                <a:cubicBezTo>
                  <a:pt x="85725" y="4256"/>
                  <a:pt x="81469" y="0"/>
                  <a:pt x="76200" y="0"/>
                </a:cubicBezTo>
                <a:cubicBezTo>
                  <a:pt x="70931" y="0"/>
                  <a:pt x="66675" y="4256"/>
                  <a:pt x="66675" y="9525"/>
                </a:cubicBezTo>
                <a:lnTo>
                  <a:pt x="66675" y="71438"/>
                </a:lnTo>
                <a:cubicBezTo>
                  <a:pt x="66675" y="74057"/>
                  <a:pt x="64532" y="76200"/>
                  <a:pt x="61912" y="76200"/>
                </a:cubicBezTo>
                <a:cubicBezTo>
                  <a:pt x="59293" y="76200"/>
                  <a:pt x="57150" y="74057"/>
                  <a:pt x="57150" y="71438"/>
                </a:cubicBezTo>
                <a:lnTo>
                  <a:pt x="57150" y="19050"/>
                </a:lnTo>
                <a:cubicBezTo>
                  <a:pt x="57150" y="13781"/>
                  <a:pt x="52894" y="9525"/>
                  <a:pt x="47625" y="9525"/>
                </a:cubicBezTo>
                <a:cubicBezTo>
                  <a:pt x="42356" y="9525"/>
                  <a:pt x="38100" y="13781"/>
                  <a:pt x="38100" y="19050"/>
                </a:cubicBezTo>
                <a:lnTo>
                  <a:pt x="38100" y="100013"/>
                </a:lnTo>
                <a:cubicBezTo>
                  <a:pt x="38100" y="100459"/>
                  <a:pt x="38100" y="100935"/>
                  <a:pt x="38130" y="101382"/>
                </a:cubicBezTo>
                <a:lnTo>
                  <a:pt x="20122" y="84237"/>
                </a:lnTo>
                <a:cubicBezTo>
                  <a:pt x="15359" y="79712"/>
                  <a:pt x="7828" y="79891"/>
                  <a:pt x="3274" y="84653"/>
                </a:cubicBezTo>
                <a:cubicBezTo>
                  <a:pt x="-1280" y="89416"/>
                  <a:pt x="-1072" y="96947"/>
                  <a:pt x="3691" y="101501"/>
                </a:cubicBezTo>
                <a:lnTo>
                  <a:pt x="37148" y="133350"/>
                </a:lnTo>
                <a:cubicBezTo>
                  <a:pt x="49976" y="145584"/>
                  <a:pt x="67032" y="152400"/>
                  <a:pt x="84773" y="152400"/>
                </a:cubicBezTo>
                <a:lnTo>
                  <a:pt x="90488" y="152400"/>
                </a:lnTo>
                <a:cubicBezTo>
                  <a:pt x="119420" y="152400"/>
                  <a:pt x="142875" y="128945"/>
                  <a:pt x="142875" y="100013"/>
                </a:cubicBezTo>
                <a:lnTo>
                  <a:pt x="142875" y="38100"/>
                </a:lnTo>
                <a:cubicBezTo>
                  <a:pt x="142875" y="32831"/>
                  <a:pt x="138619" y="28575"/>
                  <a:pt x="133350" y="28575"/>
                </a:cubicBezTo>
                <a:cubicBezTo>
                  <a:pt x="128081" y="28575"/>
                  <a:pt x="123825" y="32831"/>
                  <a:pt x="123825" y="38100"/>
                </a:cubicBezTo>
                <a:lnTo>
                  <a:pt x="123825" y="71438"/>
                </a:lnTo>
                <a:cubicBezTo>
                  <a:pt x="123825" y="74057"/>
                  <a:pt x="121682" y="76200"/>
                  <a:pt x="119062" y="76200"/>
                </a:cubicBezTo>
                <a:cubicBezTo>
                  <a:pt x="116443" y="76200"/>
                  <a:pt x="114300" y="74057"/>
                  <a:pt x="114300" y="71438"/>
                </a:cubicBezTo>
                <a:lnTo>
                  <a:pt x="114300" y="19050"/>
                </a:lnTo>
                <a:cubicBezTo>
                  <a:pt x="114300" y="13781"/>
                  <a:pt x="110044" y="9525"/>
                  <a:pt x="104775" y="9525"/>
                </a:cubicBezTo>
                <a:cubicBezTo>
                  <a:pt x="99506" y="9525"/>
                  <a:pt x="95250" y="13781"/>
                  <a:pt x="95250" y="19050"/>
                </a:cubicBezTo>
                <a:lnTo>
                  <a:pt x="95250" y="71438"/>
                </a:lnTo>
                <a:cubicBezTo>
                  <a:pt x="95250" y="74057"/>
                  <a:pt x="93107" y="76200"/>
                  <a:pt x="90488" y="76200"/>
                </a:cubicBezTo>
                <a:cubicBezTo>
                  <a:pt x="87868" y="76200"/>
                  <a:pt x="85725" y="74057"/>
                  <a:pt x="85725" y="71438"/>
                </a:cubicBezTo>
                <a:lnTo>
                  <a:pt x="85725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253999"/>
            <a:ext cx="23961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epoch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60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9600" y="3757612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00100" y="3866067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Architettura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71513" y="4208751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3008 → 256 → 128 → 100 → 128 → 256 → 3008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343650" y="1633537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Loss MSE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362700" y="2081212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Latent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00800" y="2462212"/>
            <a:ext cx="5219700" cy="1828800"/>
          </a:xfrm>
          <a:custGeom>
            <a:avLst/>
            <a:gdLst/>
            <a:ahLst/>
            <a:cxnLst/>
            <a:rect l="l" t="t" r="r" b="b"/>
            <a:pathLst>
              <a:path w="5219700" h="1828800">
                <a:moveTo>
                  <a:pt x="0" y="0"/>
                </a:moveTo>
                <a:lnTo>
                  <a:pt x="5219700" y="0"/>
                </a:lnTo>
                <a:lnTo>
                  <a:pt x="52197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734175" y="2767012"/>
            <a:ext cx="457200" cy="1371600"/>
          </a:xfrm>
          <a:custGeom>
            <a:avLst/>
            <a:gdLst/>
            <a:ahLst/>
            <a:cxnLst/>
            <a:rect l="l" t="t" r="r" b="b"/>
            <a:pathLst>
              <a:path w="457200" h="1371600">
                <a:moveTo>
                  <a:pt x="0" y="0"/>
                </a:moveTo>
                <a:lnTo>
                  <a:pt x="457200" y="0"/>
                </a:lnTo>
                <a:lnTo>
                  <a:pt x="4572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553325" y="3071812"/>
            <a:ext cx="457200" cy="1066800"/>
          </a:xfrm>
          <a:custGeom>
            <a:avLst/>
            <a:gdLst/>
            <a:ahLst/>
            <a:cxnLst/>
            <a:rect l="l" t="t" r="r" b="b"/>
            <a:pathLst>
              <a:path w="457200" h="1066800">
                <a:moveTo>
                  <a:pt x="0" y="0"/>
                </a:moveTo>
                <a:lnTo>
                  <a:pt x="457200" y="0"/>
                </a:lnTo>
                <a:lnTo>
                  <a:pt x="4572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372475" y="3376612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9191625" y="3605212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0"/>
                </a:moveTo>
                <a:lnTo>
                  <a:pt x="457200" y="0"/>
                </a:lnTo>
                <a:lnTo>
                  <a:pt x="457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0010775" y="3757612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0"/>
                </a:moveTo>
                <a:lnTo>
                  <a:pt x="457200" y="0"/>
                </a:lnTo>
                <a:lnTo>
                  <a:pt x="457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10829925" y="3833812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0"/>
                </a:moveTo>
                <a:lnTo>
                  <a:pt x="457200" y="0"/>
                </a:lnTo>
                <a:lnTo>
                  <a:pt x="4572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362700" y="4367212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convergente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00050" y="528320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06829" y="559700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62038" y="5426075"/>
            <a:ext cx="423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Time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55932" y="5734618"/>
            <a:ext cx="76748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Circa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 minuti su CPU per convergenza completa con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(2 minuti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 GPU)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4FB7C84-B5C5-A843-CFC1-1020D8A2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43" y="1366837"/>
            <a:ext cx="5727700" cy="3492500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CABA15A5-9D9D-12D0-7753-6920416063B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012ED3B1-0CF2-D966-9007-B2ECED732F27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C864C05C-8382-1465-0736-66F771C74A91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40279" y="381000"/>
            <a:ext cx="608511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Studio di Ablazione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0279" y="750093"/>
            <a:ext cx="420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Relazione tra dimensione latente e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1" y="1367619"/>
            <a:ext cx="5614988" cy="3579837"/>
          </a:xfrm>
          <a:custGeom>
            <a:avLst/>
            <a:gdLst/>
            <a:ahLst/>
            <a:cxnLst/>
            <a:rect l="l" t="t" r="r" b="b"/>
            <a:pathLst>
              <a:path w="5581650" h="2933700">
                <a:moveTo>
                  <a:pt x="0" y="0"/>
                </a:moveTo>
                <a:lnTo>
                  <a:pt x="5581650" y="0"/>
                </a:lnTo>
                <a:lnTo>
                  <a:pt x="558165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67620"/>
            <a:ext cx="45719" cy="3579836"/>
          </a:xfrm>
          <a:custGeom>
            <a:avLst/>
            <a:gdLst/>
            <a:ahLst/>
            <a:cxnLst/>
            <a:rect l="l" t="t" r="r" b="b"/>
            <a:pathLst>
              <a:path w="38100" h="2933700">
                <a:moveTo>
                  <a:pt x="0" y="0"/>
                </a:moveTo>
                <a:lnTo>
                  <a:pt x="38100" y="0"/>
                </a:lnTo>
                <a:lnTo>
                  <a:pt x="381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6" y="15914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107156" y="42863"/>
                </a:moveTo>
                <a:cubicBezTo>
                  <a:pt x="110148" y="42863"/>
                  <a:pt x="113005" y="44113"/>
                  <a:pt x="115059" y="46345"/>
                </a:cubicBezTo>
                <a:lnTo>
                  <a:pt x="146804" y="80948"/>
                </a:lnTo>
                <a:lnTo>
                  <a:pt x="167432" y="60275"/>
                </a:lnTo>
                <a:cubicBezTo>
                  <a:pt x="171629" y="56078"/>
                  <a:pt x="178415" y="56078"/>
                  <a:pt x="182567" y="60275"/>
                </a:cubicBezTo>
                <a:lnTo>
                  <a:pt x="211142" y="88850"/>
                </a:lnTo>
                <a:cubicBezTo>
                  <a:pt x="213152" y="90860"/>
                  <a:pt x="214268" y="93583"/>
                  <a:pt x="214268" y="96441"/>
                </a:cubicBezTo>
                <a:lnTo>
                  <a:pt x="214268" y="146447"/>
                </a:lnTo>
                <a:cubicBezTo>
                  <a:pt x="214268" y="152385"/>
                  <a:pt x="209490" y="157163"/>
                  <a:pt x="203552" y="157163"/>
                </a:cubicBezTo>
                <a:lnTo>
                  <a:pt x="67821" y="157163"/>
                </a:lnTo>
                <a:cubicBezTo>
                  <a:pt x="61883" y="157163"/>
                  <a:pt x="57105" y="152385"/>
                  <a:pt x="57105" y="146447"/>
                </a:cubicBezTo>
                <a:lnTo>
                  <a:pt x="57105" y="96441"/>
                </a:lnTo>
                <a:cubicBezTo>
                  <a:pt x="57105" y="93762"/>
                  <a:pt x="58132" y="91172"/>
                  <a:pt x="59918" y="89208"/>
                </a:cubicBezTo>
                <a:lnTo>
                  <a:pt x="99209" y="46345"/>
                </a:lnTo>
                <a:cubicBezTo>
                  <a:pt x="101218" y="44113"/>
                  <a:pt x="104120" y="42863"/>
                  <a:pt x="107112" y="428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1076" y="154247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Osservazione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1" y="2005795"/>
            <a:ext cx="5181600" cy="581025"/>
          </a:xfrm>
          <a:custGeom>
            <a:avLst/>
            <a:gdLst/>
            <a:ahLst/>
            <a:cxnLst/>
            <a:rect l="l" t="t" r="r" b="b"/>
            <a:pathLst>
              <a:path w="5181600" h="581025">
                <a:moveTo>
                  <a:pt x="0" y="0"/>
                </a:moveTo>
                <a:lnTo>
                  <a:pt x="5181600" y="0"/>
                </a:lnTo>
                <a:lnTo>
                  <a:pt x="5181600" y="581025"/>
                </a:lnTo>
                <a:lnTo>
                  <a:pt x="0" y="5810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69157" y="2133703"/>
            <a:ext cx="4962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minimo MSE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coincide con 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massimo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100)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9601" y="273922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1" y="312022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2476" y="327262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0961" y="3218192"/>
            <a:ext cx="421277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Ricostruzione migliore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più informazione preservata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1" y="365362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1" y="38060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0961" y="3758974"/>
            <a:ext cx="34779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Oltre k=100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sovra-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parameterizzazione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10301" y="1367620"/>
            <a:ext cx="5600700" cy="2933700"/>
          </a:xfrm>
          <a:custGeom>
            <a:avLst/>
            <a:gdLst/>
            <a:ahLst/>
            <a:cxnLst/>
            <a:rect l="l" t="t" r="r" b="b"/>
            <a:pathLst>
              <a:path w="5600700" h="2933700">
                <a:moveTo>
                  <a:pt x="0" y="0"/>
                </a:moveTo>
                <a:lnTo>
                  <a:pt x="5600700" y="0"/>
                </a:lnTo>
                <a:lnTo>
                  <a:pt x="56007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343651" y="1562883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Risultato Ottimale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00801" y="2010558"/>
            <a:ext cx="5219700" cy="1028700"/>
          </a:xfrm>
          <a:custGeom>
            <a:avLst/>
            <a:gdLst/>
            <a:ahLst/>
            <a:cxnLst/>
            <a:rect l="l" t="t" r="r" b="b"/>
            <a:pathLst>
              <a:path w="5219700" h="1028700">
                <a:moveTo>
                  <a:pt x="0" y="0"/>
                </a:moveTo>
                <a:lnTo>
                  <a:pt x="5219700" y="0"/>
                </a:lnTo>
                <a:lnTo>
                  <a:pt x="5219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515101" y="2162958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Dimensione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438901" y="2429658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100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00801" y="3191658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515101" y="3344058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481764" y="3610758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0.127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9086851" y="3191658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201151" y="3344058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167814" y="3610758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79.8%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95288" y="5360333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69119" y="5628536"/>
            <a:ext cx="330994" cy="264795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27339" y="5495523"/>
            <a:ext cx="963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Trade-off Ottimale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27339" y="5791277"/>
            <a:ext cx="10650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k=100 bilancia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generalizzazione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Più componenti non migliorano le performance ma aumentano il rischio di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54A8E07-57C8-96FB-C918-E238213F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367620"/>
            <a:ext cx="5729288" cy="3579838"/>
          </a:xfrm>
          <a:prstGeom prst="rect">
            <a:avLst/>
          </a:prstGeom>
          <a:effectLst/>
        </p:spPr>
      </p:pic>
      <p:grpSp>
        <p:nvGrpSpPr>
          <p:cNvPr id="38" name="Gruppo 37">
            <a:extLst>
              <a:ext uri="{FF2B5EF4-FFF2-40B4-BE49-F238E27FC236}">
                <a16:creationId xmlns:a16="http://schemas.microsoft.com/office/drawing/2014/main" id="{F0D3F722-8E4C-6D81-7461-B528B265BD1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7D217657-ACF9-CE65-2386-AD3148FB3E6E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40977E41-9069-47BD-DBC4-3516C957A95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12570" y="404985"/>
            <a:ext cx="4681648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Obiettivi del Progetto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2570" y="756467"/>
            <a:ext cx="2720063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Fasi principali dello studio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713399B1-E31D-1A01-4A43-F3D6A6576EF2}"/>
              </a:ext>
            </a:extLst>
          </p:cNvPr>
          <p:cNvGrpSpPr/>
          <p:nvPr/>
        </p:nvGrpSpPr>
        <p:grpSpPr>
          <a:xfrm>
            <a:off x="325830" y="1309245"/>
            <a:ext cx="11542791" cy="4104238"/>
            <a:chOff x="316494" y="1280884"/>
            <a:chExt cx="11542791" cy="4104238"/>
          </a:xfrm>
        </p:grpSpPr>
        <p:sp>
          <p:nvSpPr>
            <p:cNvPr id="6" name="Shape 4"/>
            <p:cNvSpPr/>
            <p:nvPr/>
          </p:nvSpPr>
          <p:spPr>
            <a:xfrm>
              <a:off x="316494" y="1280884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16494" y="1280884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477444" y="1457930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429159" y="1457930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043725" y="1558524"/>
              <a:ext cx="3084717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Riduzione Dimensionale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477444" y="2037351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606205" y="2136512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(SVD) vs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606205" y="2427734"/>
              <a:ext cx="5080220" cy="2414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tra approccio lineare e non-lineare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493540" y="2922579"/>
              <a:ext cx="128760" cy="128760"/>
            </a:xfrm>
            <a:custGeom>
              <a:avLst/>
              <a:gdLst/>
              <a:ahLst/>
              <a:cxnLst/>
              <a:rect l="l" t="t" r="r" b="b"/>
              <a:pathLst>
                <a:path w="128760" h="128760">
                  <a:moveTo>
                    <a:pt x="16095" y="16095"/>
                  </a:moveTo>
                  <a:cubicBezTo>
                    <a:pt x="16095" y="11644"/>
                    <a:pt x="12499" y="8048"/>
                    <a:pt x="8048" y="8048"/>
                  </a:cubicBezTo>
                  <a:cubicBezTo>
                    <a:pt x="3596" y="8048"/>
                    <a:pt x="0" y="11644"/>
                    <a:pt x="0" y="16095"/>
                  </a:cubicBezTo>
                  <a:lnTo>
                    <a:pt x="0" y="100594"/>
                  </a:lnTo>
                  <a:cubicBezTo>
                    <a:pt x="0" y="111710"/>
                    <a:pt x="9003" y="120713"/>
                    <a:pt x="20119" y="120713"/>
                  </a:cubicBezTo>
                  <a:lnTo>
                    <a:pt x="120713" y="120713"/>
                  </a:lnTo>
                  <a:cubicBezTo>
                    <a:pt x="125164" y="120713"/>
                    <a:pt x="128760" y="117117"/>
                    <a:pt x="128760" y="112665"/>
                  </a:cubicBezTo>
                  <a:cubicBezTo>
                    <a:pt x="128760" y="108214"/>
                    <a:pt x="125164" y="104618"/>
                    <a:pt x="120713" y="104618"/>
                  </a:cubicBezTo>
                  <a:lnTo>
                    <a:pt x="20119" y="104618"/>
                  </a:lnTo>
                  <a:cubicBezTo>
                    <a:pt x="17906" y="104618"/>
                    <a:pt x="16095" y="102807"/>
                    <a:pt x="16095" y="100594"/>
                  </a:cubicBezTo>
                  <a:lnTo>
                    <a:pt x="16095" y="16095"/>
                  </a:lnTo>
                  <a:close/>
                  <a:moveTo>
                    <a:pt x="118349" y="37874"/>
                  </a:moveTo>
                  <a:cubicBezTo>
                    <a:pt x="121492" y="34730"/>
                    <a:pt x="121492" y="29625"/>
                    <a:pt x="118349" y="26481"/>
                  </a:cubicBezTo>
                  <a:cubicBezTo>
                    <a:pt x="115205" y="23338"/>
                    <a:pt x="110100" y="23338"/>
                    <a:pt x="106957" y="26481"/>
                  </a:cubicBezTo>
                  <a:lnTo>
                    <a:pt x="80475" y="52988"/>
                  </a:lnTo>
                  <a:lnTo>
                    <a:pt x="66040" y="38578"/>
                  </a:lnTo>
                  <a:cubicBezTo>
                    <a:pt x="62896" y="35434"/>
                    <a:pt x="57791" y="35434"/>
                    <a:pt x="54648" y="38578"/>
                  </a:cubicBezTo>
                  <a:lnTo>
                    <a:pt x="30505" y="62720"/>
                  </a:lnTo>
                  <a:cubicBezTo>
                    <a:pt x="27362" y="65864"/>
                    <a:pt x="27362" y="70969"/>
                    <a:pt x="30505" y="74113"/>
                  </a:cubicBezTo>
                  <a:cubicBezTo>
                    <a:pt x="33649" y="77256"/>
                    <a:pt x="38754" y="77256"/>
                    <a:pt x="41897" y="74113"/>
                  </a:cubicBezTo>
                  <a:lnTo>
                    <a:pt x="60356" y="55654"/>
                  </a:lnTo>
                  <a:lnTo>
                    <a:pt x="74792" y="70089"/>
                  </a:lnTo>
                  <a:cubicBezTo>
                    <a:pt x="77935" y="73232"/>
                    <a:pt x="83040" y="73232"/>
                    <a:pt x="86184" y="70089"/>
                  </a:cubicBezTo>
                  <a:lnTo>
                    <a:pt x="118374" y="3789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23311" y="2872393"/>
              <a:ext cx="3855681" cy="1889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della varianza spiegata e MSE ricostruzione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6169685" y="1280884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169685" y="1280884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6330636" y="1457930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6282350" y="1457930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6896917" y="1558524"/>
              <a:ext cx="2489326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Classificazione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330636" y="2037351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459396" y="2145867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SVM vs Rete Neurale (NN)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6459396" y="2436623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Valutazione di classificatori lineari e non-lineari su feature ridotte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354778" y="2922579"/>
              <a:ext cx="112665" cy="128760"/>
            </a:xfrm>
            <a:custGeom>
              <a:avLst/>
              <a:gdLst/>
              <a:ahLst/>
              <a:cxnLst/>
              <a:rect l="l" t="t" r="r" b="b"/>
              <a:pathLst>
                <a:path w="112665" h="128760">
                  <a:moveTo>
                    <a:pt x="48285" y="32190"/>
                  </a:moveTo>
                  <a:cubicBezTo>
                    <a:pt x="48285" y="18865"/>
                    <a:pt x="37467" y="8048"/>
                    <a:pt x="24143" y="8048"/>
                  </a:cubicBezTo>
                  <a:cubicBezTo>
                    <a:pt x="10818" y="8048"/>
                    <a:pt x="0" y="18865"/>
                    <a:pt x="0" y="32190"/>
                  </a:cubicBezTo>
                  <a:cubicBezTo>
                    <a:pt x="0" y="45515"/>
                    <a:pt x="10818" y="56333"/>
                    <a:pt x="24143" y="56333"/>
                  </a:cubicBezTo>
                  <a:cubicBezTo>
                    <a:pt x="37467" y="56333"/>
                    <a:pt x="48285" y="45515"/>
                    <a:pt x="48285" y="32190"/>
                  </a:cubicBezTo>
                  <a:close/>
                  <a:moveTo>
                    <a:pt x="112665" y="96570"/>
                  </a:moveTo>
                  <a:cubicBezTo>
                    <a:pt x="112665" y="83246"/>
                    <a:pt x="101847" y="72428"/>
                    <a:pt x="88523" y="72428"/>
                  </a:cubicBezTo>
                  <a:cubicBezTo>
                    <a:pt x="75198" y="72428"/>
                    <a:pt x="64380" y="83246"/>
                    <a:pt x="64380" y="96570"/>
                  </a:cubicBezTo>
                  <a:cubicBezTo>
                    <a:pt x="64380" y="109895"/>
                    <a:pt x="75198" y="120713"/>
                    <a:pt x="88523" y="120713"/>
                  </a:cubicBezTo>
                  <a:cubicBezTo>
                    <a:pt x="101847" y="120713"/>
                    <a:pt x="112665" y="109895"/>
                    <a:pt x="112665" y="96570"/>
                  </a:cubicBezTo>
                  <a:close/>
                  <a:moveTo>
                    <a:pt x="110301" y="21779"/>
                  </a:moveTo>
                  <a:cubicBezTo>
                    <a:pt x="113445" y="18635"/>
                    <a:pt x="113445" y="13530"/>
                    <a:pt x="110301" y="10386"/>
                  </a:cubicBezTo>
                  <a:cubicBezTo>
                    <a:pt x="107158" y="7243"/>
                    <a:pt x="102053" y="7243"/>
                    <a:pt x="98909" y="10386"/>
                  </a:cubicBezTo>
                  <a:lnTo>
                    <a:pt x="2339" y="106957"/>
                  </a:lnTo>
                  <a:cubicBezTo>
                    <a:pt x="-805" y="110100"/>
                    <a:pt x="-805" y="115205"/>
                    <a:pt x="2339" y="118349"/>
                  </a:cubicBezTo>
                  <a:cubicBezTo>
                    <a:pt x="5482" y="121492"/>
                    <a:pt x="10588" y="121492"/>
                    <a:pt x="13731" y="118349"/>
                  </a:cubicBezTo>
                  <a:lnTo>
                    <a:pt x="110301" y="2177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555966" y="2891982"/>
              <a:ext cx="2954255" cy="1636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Accuratezza, F1-Score, curva ROC-AUC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316494" y="3421526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316494" y="3421526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477444" y="3598571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429159" y="3598571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1043726" y="3699165"/>
              <a:ext cx="2802550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Face </a:t>
              </a:r>
              <a:r>
                <a:rPr lang="it-IT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Verification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477444" y="4177993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06205" y="4284881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Distanza Euclidea vs Similarità del Coseno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06205" y="4596464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tra metriche di similarità per task di verifica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477444" y="5063221"/>
              <a:ext cx="160950" cy="128760"/>
            </a:xfrm>
            <a:custGeom>
              <a:avLst/>
              <a:gdLst/>
              <a:ahLst/>
              <a:cxnLst/>
              <a:rect l="l" t="t" r="r" b="b"/>
              <a:pathLst>
                <a:path w="160950" h="128760">
                  <a:moveTo>
                    <a:pt x="96570" y="8048"/>
                  </a:moveTo>
                  <a:lnTo>
                    <a:pt x="128760" y="8048"/>
                  </a:lnTo>
                  <a:cubicBezTo>
                    <a:pt x="133212" y="8048"/>
                    <a:pt x="136808" y="11644"/>
                    <a:pt x="136808" y="16095"/>
                  </a:cubicBezTo>
                  <a:cubicBezTo>
                    <a:pt x="136808" y="20546"/>
                    <a:pt x="133212" y="24143"/>
                    <a:pt x="128760" y="24143"/>
                  </a:cubicBezTo>
                  <a:lnTo>
                    <a:pt x="100192" y="24143"/>
                  </a:lnTo>
                  <a:cubicBezTo>
                    <a:pt x="98884" y="30631"/>
                    <a:pt x="94433" y="35988"/>
                    <a:pt x="88523" y="38553"/>
                  </a:cubicBezTo>
                  <a:lnTo>
                    <a:pt x="88523" y="112665"/>
                  </a:lnTo>
                  <a:lnTo>
                    <a:pt x="128760" y="112665"/>
                  </a:lnTo>
                  <a:cubicBezTo>
                    <a:pt x="133212" y="112665"/>
                    <a:pt x="136808" y="116262"/>
                    <a:pt x="136808" y="120713"/>
                  </a:cubicBezTo>
                  <a:cubicBezTo>
                    <a:pt x="136808" y="125164"/>
                    <a:pt x="133212" y="128760"/>
                    <a:pt x="128760" y="128760"/>
                  </a:cubicBezTo>
                  <a:lnTo>
                    <a:pt x="32190" y="128760"/>
                  </a:lnTo>
                  <a:cubicBezTo>
                    <a:pt x="27739" y="128760"/>
                    <a:pt x="24143" y="125164"/>
                    <a:pt x="24143" y="120713"/>
                  </a:cubicBezTo>
                  <a:cubicBezTo>
                    <a:pt x="24143" y="116262"/>
                    <a:pt x="27739" y="112665"/>
                    <a:pt x="32190" y="112665"/>
                  </a:cubicBezTo>
                  <a:lnTo>
                    <a:pt x="72428" y="112665"/>
                  </a:lnTo>
                  <a:lnTo>
                    <a:pt x="72428" y="38553"/>
                  </a:lnTo>
                  <a:cubicBezTo>
                    <a:pt x="66518" y="35962"/>
                    <a:pt x="62067" y="30606"/>
                    <a:pt x="60759" y="24143"/>
                  </a:cubicBezTo>
                  <a:lnTo>
                    <a:pt x="32190" y="24143"/>
                  </a:lnTo>
                  <a:cubicBezTo>
                    <a:pt x="27739" y="24143"/>
                    <a:pt x="24143" y="20546"/>
                    <a:pt x="24143" y="16095"/>
                  </a:cubicBezTo>
                  <a:cubicBezTo>
                    <a:pt x="24143" y="11644"/>
                    <a:pt x="27739" y="8048"/>
                    <a:pt x="32190" y="8048"/>
                  </a:cubicBezTo>
                  <a:lnTo>
                    <a:pt x="64380" y="8048"/>
                  </a:lnTo>
                  <a:cubicBezTo>
                    <a:pt x="68052" y="3169"/>
                    <a:pt x="73886" y="0"/>
                    <a:pt x="80475" y="0"/>
                  </a:cubicBezTo>
                  <a:cubicBezTo>
                    <a:pt x="87064" y="0"/>
                    <a:pt x="92899" y="3169"/>
                    <a:pt x="96570" y="8048"/>
                  </a:cubicBezTo>
                  <a:close/>
                  <a:moveTo>
                    <a:pt x="110553" y="80475"/>
                  </a:moveTo>
                  <a:lnTo>
                    <a:pt x="146968" y="80475"/>
                  </a:lnTo>
                  <a:lnTo>
                    <a:pt x="128760" y="49241"/>
                  </a:lnTo>
                  <a:lnTo>
                    <a:pt x="110553" y="80475"/>
                  </a:lnTo>
                  <a:close/>
                  <a:moveTo>
                    <a:pt x="128760" y="104618"/>
                  </a:moveTo>
                  <a:cubicBezTo>
                    <a:pt x="112942" y="104618"/>
                    <a:pt x="99789" y="96067"/>
                    <a:pt x="97073" y="84776"/>
                  </a:cubicBezTo>
                  <a:cubicBezTo>
                    <a:pt x="96419" y="82009"/>
                    <a:pt x="97325" y="79168"/>
                    <a:pt x="98758" y="76703"/>
                  </a:cubicBezTo>
                  <a:lnTo>
                    <a:pt x="122700" y="35661"/>
                  </a:lnTo>
                  <a:cubicBezTo>
                    <a:pt x="123957" y="33498"/>
                    <a:pt x="126271" y="32190"/>
                    <a:pt x="128760" y="32190"/>
                  </a:cubicBezTo>
                  <a:cubicBezTo>
                    <a:pt x="131250" y="32190"/>
                    <a:pt x="133564" y="33523"/>
                    <a:pt x="134821" y="35661"/>
                  </a:cubicBezTo>
                  <a:lnTo>
                    <a:pt x="158763" y="76703"/>
                  </a:lnTo>
                  <a:cubicBezTo>
                    <a:pt x="160196" y="79168"/>
                    <a:pt x="161101" y="82009"/>
                    <a:pt x="160448" y="84776"/>
                  </a:cubicBezTo>
                  <a:cubicBezTo>
                    <a:pt x="157731" y="96042"/>
                    <a:pt x="144579" y="104618"/>
                    <a:pt x="128760" y="104618"/>
                  </a:cubicBezTo>
                  <a:close/>
                  <a:moveTo>
                    <a:pt x="31888" y="49241"/>
                  </a:moveTo>
                  <a:lnTo>
                    <a:pt x="13681" y="80475"/>
                  </a:lnTo>
                  <a:lnTo>
                    <a:pt x="50121" y="80475"/>
                  </a:lnTo>
                  <a:lnTo>
                    <a:pt x="31888" y="49241"/>
                  </a:lnTo>
                  <a:close/>
                  <a:moveTo>
                    <a:pt x="226" y="84776"/>
                  </a:moveTo>
                  <a:cubicBezTo>
                    <a:pt x="-428" y="82009"/>
                    <a:pt x="478" y="79168"/>
                    <a:pt x="1911" y="76703"/>
                  </a:cubicBezTo>
                  <a:lnTo>
                    <a:pt x="25853" y="35661"/>
                  </a:lnTo>
                  <a:cubicBezTo>
                    <a:pt x="27110" y="33498"/>
                    <a:pt x="29424" y="32190"/>
                    <a:pt x="31913" y="32190"/>
                  </a:cubicBezTo>
                  <a:cubicBezTo>
                    <a:pt x="34403" y="32190"/>
                    <a:pt x="36717" y="33523"/>
                    <a:pt x="37974" y="35661"/>
                  </a:cubicBezTo>
                  <a:lnTo>
                    <a:pt x="61916" y="76703"/>
                  </a:lnTo>
                  <a:cubicBezTo>
                    <a:pt x="63349" y="79168"/>
                    <a:pt x="64254" y="82009"/>
                    <a:pt x="63601" y="84776"/>
                  </a:cubicBezTo>
                  <a:cubicBezTo>
                    <a:pt x="60885" y="96042"/>
                    <a:pt x="47732" y="104618"/>
                    <a:pt x="31913" y="104618"/>
                  </a:cubicBezTo>
                  <a:cubicBezTo>
                    <a:pt x="16095" y="104618"/>
                    <a:pt x="2942" y="96067"/>
                    <a:pt x="226" y="8477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718868" y="5020295"/>
              <a:ext cx="2280090" cy="2056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EER, AUC, TAR, FAR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169685" y="3421526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169685" y="3421526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6330636" y="3598571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282350" y="3598571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896917" y="3699165"/>
              <a:ext cx="2489326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Studio di Ablazione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6330636" y="4177993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459396" y="4280008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Componenti e Parametri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6459396" y="4596464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Variazioni al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numero di componenti, architettura,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iperparametri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6346731" y="5063221"/>
              <a:ext cx="128760" cy="128760"/>
            </a:xfrm>
            <a:custGeom>
              <a:avLst/>
              <a:gdLst/>
              <a:ahLst/>
              <a:cxnLst/>
              <a:rect l="l" t="t" r="r" b="b"/>
              <a:pathLst>
                <a:path w="128760" h="128760">
                  <a:moveTo>
                    <a:pt x="104618" y="52309"/>
                  </a:moveTo>
                  <a:cubicBezTo>
                    <a:pt x="104618" y="63852"/>
                    <a:pt x="100871" y="74515"/>
                    <a:pt x="94558" y="83166"/>
                  </a:cubicBezTo>
                  <a:lnTo>
                    <a:pt x="126396" y="115029"/>
                  </a:lnTo>
                  <a:cubicBezTo>
                    <a:pt x="129540" y="118173"/>
                    <a:pt x="129540" y="123278"/>
                    <a:pt x="126396" y="126422"/>
                  </a:cubicBezTo>
                  <a:cubicBezTo>
                    <a:pt x="123253" y="129565"/>
                    <a:pt x="118148" y="129565"/>
                    <a:pt x="115004" y="126422"/>
                  </a:cubicBezTo>
                  <a:lnTo>
                    <a:pt x="83166" y="94558"/>
                  </a:lnTo>
                  <a:cubicBezTo>
                    <a:pt x="74515" y="100871"/>
                    <a:pt x="63852" y="104618"/>
                    <a:pt x="52309" y="104618"/>
                  </a:cubicBezTo>
                  <a:cubicBezTo>
                    <a:pt x="23413" y="104618"/>
                    <a:pt x="0" y="81205"/>
                    <a:pt x="0" y="52309"/>
                  </a:cubicBezTo>
                  <a:cubicBezTo>
                    <a:pt x="0" y="23413"/>
                    <a:pt x="23413" y="0"/>
                    <a:pt x="52309" y="0"/>
                  </a:cubicBezTo>
                  <a:cubicBezTo>
                    <a:pt x="81205" y="0"/>
                    <a:pt x="104618" y="23413"/>
                    <a:pt x="104618" y="52309"/>
                  </a:cubicBezTo>
                  <a:close/>
                  <a:moveTo>
                    <a:pt x="52309" y="88523"/>
                  </a:moveTo>
                  <a:cubicBezTo>
                    <a:pt x="72296" y="88523"/>
                    <a:pt x="88523" y="72296"/>
                    <a:pt x="88523" y="52309"/>
                  </a:cubicBezTo>
                  <a:cubicBezTo>
                    <a:pt x="88523" y="32322"/>
                    <a:pt x="72296" y="16095"/>
                    <a:pt x="52309" y="16095"/>
                  </a:cubicBezTo>
                  <a:cubicBezTo>
                    <a:pt x="32322" y="16095"/>
                    <a:pt x="16095" y="32322"/>
                    <a:pt x="16095" y="52309"/>
                  </a:cubicBezTo>
                  <a:cubicBezTo>
                    <a:pt x="16095" y="72296"/>
                    <a:pt x="32322" y="88523"/>
                    <a:pt x="52309" y="8852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555965" y="5013811"/>
              <a:ext cx="2426109" cy="1931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Grid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Search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Cross-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Validation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BD9828CE-1F57-B565-3F57-8662D4CDC56F}"/>
              </a:ext>
            </a:extLst>
          </p:cNvPr>
          <p:cNvGrpSpPr/>
          <p:nvPr/>
        </p:nvGrpSpPr>
        <p:grpSpPr>
          <a:xfrm>
            <a:off x="316494" y="5727323"/>
            <a:ext cx="11548198" cy="836943"/>
            <a:chOff x="321901" y="5279176"/>
            <a:chExt cx="11548198" cy="836943"/>
          </a:xfrm>
        </p:grpSpPr>
        <p:sp>
          <p:nvSpPr>
            <p:cNvPr id="46" name="Shape 44"/>
            <p:cNvSpPr/>
            <p:nvPr/>
          </p:nvSpPr>
          <p:spPr>
            <a:xfrm>
              <a:off x="321901" y="5279176"/>
              <a:ext cx="11548198" cy="836943"/>
            </a:xfrm>
            <a:custGeom>
              <a:avLst/>
              <a:gdLst/>
              <a:ahLst/>
              <a:cxnLst/>
              <a:rect l="l" t="t" r="r" b="b"/>
              <a:pathLst>
                <a:path w="11548198" h="836943">
                  <a:moveTo>
                    <a:pt x="0" y="0"/>
                  </a:moveTo>
                  <a:lnTo>
                    <a:pt x="11548198" y="0"/>
                  </a:lnTo>
                  <a:lnTo>
                    <a:pt x="11548198" y="836943"/>
                  </a:lnTo>
                  <a:lnTo>
                    <a:pt x="0" y="8369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520426" y="5581367"/>
              <a:ext cx="289711" cy="289711"/>
            </a:xfrm>
            <a:custGeom>
              <a:avLst/>
              <a:gdLst/>
              <a:ahLst/>
              <a:cxnLst/>
              <a:rect l="l" t="t" r="r" b="b"/>
              <a:pathLst>
                <a:path w="289711" h="289711">
                  <a:moveTo>
                    <a:pt x="144855" y="289711"/>
                  </a:moveTo>
                  <a:cubicBezTo>
                    <a:pt x="224803" y="289711"/>
                    <a:pt x="289711" y="224803"/>
                    <a:pt x="289711" y="144855"/>
                  </a:cubicBezTo>
                  <a:cubicBezTo>
                    <a:pt x="289711" y="64908"/>
                    <a:pt x="224803" y="0"/>
                    <a:pt x="144855" y="0"/>
                  </a:cubicBezTo>
                  <a:cubicBezTo>
                    <a:pt x="64908" y="0"/>
                    <a:pt x="0" y="64908"/>
                    <a:pt x="0" y="144855"/>
                  </a:cubicBezTo>
                  <a:cubicBezTo>
                    <a:pt x="0" y="224803"/>
                    <a:pt x="64908" y="289711"/>
                    <a:pt x="144855" y="289711"/>
                  </a:cubicBezTo>
                  <a:close/>
                  <a:moveTo>
                    <a:pt x="144855" y="99588"/>
                  </a:moveTo>
                  <a:cubicBezTo>
                    <a:pt x="134840" y="99588"/>
                    <a:pt x="126749" y="107680"/>
                    <a:pt x="126749" y="117695"/>
                  </a:cubicBezTo>
                  <a:cubicBezTo>
                    <a:pt x="126749" y="125221"/>
                    <a:pt x="120694" y="131275"/>
                    <a:pt x="113168" y="131275"/>
                  </a:cubicBezTo>
                  <a:cubicBezTo>
                    <a:pt x="105643" y="131275"/>
                    <a:pt x="99588" y="125221"/>
                    <a:pt x="99588" y="117695"/>
                  </a:cubicBezTo>
                  <a:cubicBezTo>
                    <a:pt x="99588" y="92685"/>
                    <a:pt x="119845" y="72428"/>
                    <a:pt x="144855" y="72428"/>
                  </a:cubicBezTo>
                  <a:cubicBezTo>
                    <a:pt x="169866" y="72428"/>
                    <a:pt x="190123" y="92685"/>
                    <a:pt x="190123" y="117695"/>
                  </a:cubicBezTo>
                  <a:cubicBezTo>
                    <a:pt x="190123" y="144403"/>
                    <a:pt x="169752" y="155720"/>
                    <a:pt x="158436" y="159850"/>
                  </a:cubicBezTo>
                  <a:lnTo>
                    <a:pt x="158436" y="162000"/>
                  </a:lnTo>
                  <a:cubicBezTo>
                    <a:pt x="158436" y="169526"/>
                    <a:pt x="152381" y="175581"/>
                    <a:pt x="144855" y="175581"/>
                  </a:cubicBezTo>
                  <a:cubicBezTo>
                    <a:pt x="137330" y="175581"/>
                    <a:pt x="131275" y="169526"/>
                    <a:pt x="131275" y="162000"/>
                  </a:cubicBezTo>
                  <a:lnTo>
                    <a:pt x="131275" y="157417"/>
                  </a:lnTo>
                  <a:cubicBezTo>
                    <a:pt x="131275" y="145817"/>
                    <a:pt x="139650" y="137500"/>
                    <a:pt x="148307" y="134670"/>
                  </a:cubicBezTo>
                  <a:cubicBezTo>
                    <a:pt x="151928" y="133482"/>
                    <a:pt x="155776" y="131558"/>
                    <a:pt x="158605" y="128842"/>
                  </a:cubicBezTo>
                  <a:cubicBezTo>
                    <a:pt x="161039" y="126466"/>
                    <a:pt x="162962" y="123184"/>
                    <a:pt x="162962" y="117752"/>
                  </a:cubicBezTo>
                  <a:cubicBezTo>
                    <a:pt x="162962" y="107736"/>
                    <a:pt x="154871" y="99645"/>
                    <a:pt x="144855" y="99645"/>
                  </a:cubicBezTo>
                  <a:close/>
                  <a:moveTo>
                    <a:pt x="126749" y="208230"/>
                  </a:moveTo>
                  <a:cubicBezTo>
                    <a:pt x="126749" y="198236"/>
                    <a:pt x="134862" y="190123"/>
                    <a:pt x="144855" y="190123"/>
                  </a:cubicBezTo>
                  <a:cubicBezTo>
                    <a:pt x="154849" y="190123"/>
                    <a:pt x="162962" y="198236"/>
                    <a:pt x="162962" y="208230"/>
                  </a:cubicBezTo>
                  <a:cubicBezTo>
                    <a:pt x="162962" y="218223"/>
                    <a:pt x="154849" y="226337"/>
                    <a:pt x="144855" y="226337"/>
                  </a:cubicBezTo>
                  <a:cubicBezTo>
                    <a:pt x="134862" y="226337"/>
                    <a:pt x="126749" y="218223"/>
                    <a:pt x="126749" y="20823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998242" y="5440127"/>
              <a:ext cx="8852277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Tesi della Ricerca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998242" y="5695730"/>
              <a:ext cx="10570550" cy="2575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Un metodo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non-lineare (</a:t>
              </a:r>
              <a:r>
                <a:rPr lang="it-IT" sz="1200" b="1" noProof="0" dirty="0" err="1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supera sempre il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lineare (PCA)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oppure esistono condizioni in cui la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semplicità vince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?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C0FA1DD4-D3FC-D5A2-C848-87E508813982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54" name="Shape 0">
              <a:extLst>
                <a:ext uri="{FF2B5EF4-FFF2-40B4-BE49-F238E27FC236}">
                  <a16:creationId xmlns:a16="http://schemas.microsoft.com/office/drawing/2014/main" id="{60491B7B-217B-61F5-6BB7-0DDA38FE201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5" name="Text 1">
              <a:extLst>
                <a:ext uri="{FF2B5EF4-FFF2-40B4-BE49-F238E27FC236}">
                  <a16:creationId xmlns:a16="http://schemas.microsoft.com/office/drawing/2014/main" id="{E6E719EE-8EE2-2AF4-6DD2-C042B53AB112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397432"/>
            <a:ext cx="9327208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Errore di Ricostruzione 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1" y="747058"/>
            <a:ext cx="7079309" cy="200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dei </a:t>
            </a: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volti ricostruiti dopo la riduzione dimensionale (Errore Quadratico Medio, MSE)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24FEE83-9495-60A0-374E-39E50B94ABCD}"/>
              </a:ext>
            </a:extLst>
          </p:cNvPr>
          <p:cNvGrpSpPr/>
          <p:nvPr/>
        </p:nvGrpSpPr>
        <p:grpSpPr>
          <a:xfrm>
            <a:off x="454521" y="1208332"/>
            <a:ext cx="6380853" cy="2615779"/>
            <a:chOff x="357537" y="1207880"/>
            <a:chExt cx="5680363" cy="2904985"/>
          </a:xfrm>
        </p:grpSpPr>
        <p:sp>
          <p:nvSpPr>
            <p:cNvPr id="6" name="Shape 4"/>
            <p:cNvSpPr/>
            <p:nvPr/>
          </p:nvSpPr>
          <p:spPr>
            <a:xfrm>
              <a:off x="357537" y="1207880"/>
              <a:ext cx="5631202" cy="2904985"/>
            </a:xfrm>
            <a:custGeom>
              <a:avLst/>
              <a:gdLst/>
              <a:ahLst/>
              <a:cxnLst/>
              <a:rect l="l" t="t" r="r" b="b"/>
              <a:pathLst>
                <a:path w="5631202" h="2904985">
                  <a:moveTo>
                    <a:pt x="0" y="0"/>
                  </a:moveTo>
                  <a:lnTo>
                    <a:pt x="5631202" y="0"/>
                  </a:lnTo>
                  <a:lnTo>
                    <a:pt x="5631202" y="2904985"/>
                  </a:lnTo>
                  <a:lnTo>
                    <a:pt x="0" y="2904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630" dist="35754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57537" y="1207880"/>
              <a:ext cx="5631202" cy="35754"/>
            </a:xfrm>
            <a:custGeom>
              <a:avLst/>
              <a:gdLst/>
              <a:ahLst/>
              <a:cxnLst/>
              <a:rect l="l" t="t" r="r" b="b"/>
              <a:pathLst>
                <a:path w="5631202" h="35754">
                  <a:moveTo>
                    <a:pt x="0" y="0"/>
                  </a:moveTo>
                  <a:lnTo>
                    <a:pt x="5631202" y="0"/>
                  </a:lnTo>
                  <a:lnTo>
                    <a:pt x="5631202" y="35754"/>
                  </a:lnTo>
                  <a:lnTo>
                    <a:pt x="0" y="35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63120" y="1435810"/>
              <a:ext cx="214522" cy="214522"/>
            </a:xfrm>
            <a:custGeom>
              <a:avLst/>
              <a:gdLst/>
              <a:ahLst/>
              <a:cxnLst/>
              <a:rect l="l" t="t" r="r" b="b"/>
              <a:pathLst>
                <a:path w="214522" h="214522">
                  <a:moveTo>
                    <a:pt x="26815" y="26815"/>
                  </a:moveTo>
                  <a:cubicBezTo>
                    <a:pt x="26815" y="19399"/>
                    <a:pt x="20824" y="13408"/>
                    <a:pt x="13408" y="13408"/>
                  </a:cubicBezTo>
                  <a:cubicBezTo>
                    <a:pt x="5992" y="13408"/>
                    <a:pt x="0" y="19399"/>
                    <a:pt x="0" y="26815"/>
                  </a:cubicBezTo>
                  <a:lnTo>
                    <a:pt x="0" y="167595"/>
                  </a:lnTo>
                  <a:cubicBezTo>
                    <a:pt x="0" y="186115"/>
                    <a:pt x="15000" y="201114"/>
                    <a:pt x="33519" y="201114"/>
                  </a:cubicBezTo>
                  <a:lnTo>
                    <a:pt x="201114" y="201114"/>
                  </a:lnTo>
                  <a:cubicBezTo>
                    <a:pt x="208530" y="201114"/>
                    <a:pt x="214522" y="195123"/>
                    <a:pt x="214522" y="187707"/>
                  </a:cubicBezTo>
                  <a:cubicBezTo>
                    <a:pt x="214522" y="180291"/>
                    <a:pt x="208530" y="174299"/>
                    <a:pt x="201114" y="174299"/>
                  </a:cubicBezTo>
                  <a:lnTo>
                    <a:pt x="33519" y="174299"/>
                  </a:lnTo>
                  <a:cubicBezTo>
                    <a:pt x="29832" y="174299"/>
                    <a:pt x="26815" y="171282"/>
                    <a:pt x="26815" y="167595"/>
                  </a:cubicBezTo>
                  <a:lnTo>
                    <a:pt x="26815" y="26815"/>
                  </a:lnTo>
                  <a:close/>
                  <a:moveTo>
                    <a:pt x="197176" y="63100"/>
                  </a:moveTo>
                  <a:cubicBezTo>
                    <a:pt x="202413" y="57862"/>
                    <a:pt x="202413" y="49357"/>
                    <a:pt x="197176" y="44119"/>
                  </a:cubicBezTo>
                  <a:cubicBezTo>
                    <a:pt x="191939" y="38882"/>
                    <a:pt x="183433" y="38882"/>
                    <a:pt x="178196" y="44119"/>
                  </a:cubicBezTo>
                  <a:lnTo>
                    <a:pt x="134076" y="88281"/>
                  </a:lnTo>
                  <a:lnTo>
                    <a:pt x="110026" y="64273"/>
                  </a:lnTo>
                  <a:cubicBezTo>
                    <a:pt x="104789" y="59035"/>
                    <a:pt x="96284" y="59035"/>
                    <a:pt x="91046" y="64273"/>
                  </a:cubicBezTo>
                  <a:lnTo>
                    <a:pt x="50823" y="104496"/>
                  </a:lnTo>
                  <a:cubicBezTo>
                    <a:pt x="45586" y="109733"/>
                    <a:pt x="45586" y="118238"/>
                    <a:pt x="50823" y="123476"/>
                  </a:cubicBezTo>
                  <a:cubicBezTo>
                    <a:pt x="56061" y="128713"/>
                    <a:pt x="64566" y="128713"/>
                    <a:pt x="69803" y="123476"/>
                  </a:cubicBezTo>
                  <a:lnTo>
                    <a:pt x="100557" y="92722"/>
                  </a:lnTo>
                  <a:lnTo>
                    <a:pt x="124607" y="116772"/>
                  </a:lnTo>
                  <a:cubicBezTo>
                    <a:pt x="129844" y="122009"/>
                    <a:pt x="138350" y="122009"/>
                    <a:pt x="143587" y="116772"/>
                  </a:cubicBezTo>
                  <a:lnTo>
                    <a:pt x="197218" y="6314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5126" y="1380129"/>
              <a:ext cx="5112774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PCA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36305" y="182463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70381" y="1967646"/>
              <a:ext cx="125138" cy="143015"/>
            </a:xfrm>
            <a:custGeom>
              <a:avLst/>
              <a:gdLst/>
              <a:ahLst/>
              <a:cxnLst/>
              <a:rect l="l" t="t" r="r" b="b"/>
              <a:pathLst>
                <a:path w="125138" h="143015">
                  <a:moveTo>
                    <a:pt x="121451" y="19581"/>
                  </a:moveTo>
                  <a:cubicBezTo>
                    <a:pt x="125445" y="22486"/>
                    <a:pt x="126339" y="28072"/>
                    <a:pt x="123434" y="32067"/>
                  </a:cubicBezTo>
                  <a:lnTo>
                    <a:pt x="51927" y="130389"/>
                  </a:lnTo>
                  <a:cubicBezTo>
                    <a:pt x="50390" y="132512"/>
                    <a:pt x="48016" y="133825"/>
                    <a:pt x="45390" y="134048"/>
                  </a:cubicBezTo>
                  <a:cubicBezTo>
                    <a:pt x="42765" y="134272"/>
                    <a:pt x="40223" y="133294"/>
                    <a:pt x="38379" y="131451"/>
                  </a:cubicBezTo>
                  <a:lnTo>
                    <a:pt x="2626" y="95697"/>
                  </a:lnTo>
                  <a:cubicBezTo>
                    <a:pt x="-866" y="92205"/>
                    <a:pt x="-866" y="86535"/>
                    <a:pt x="2626" y="83043"/>
                  </a:cubicBezTo>
                  <a:cubicBezTo>
                    <a:pt x="6117" y="79552"/>
                    <a:pt x="11788" y="79552"/>
                    <a:pt x="15279" y="83043"/>
                  </a:cubicBezTo>
                  <a:lnTo>
                    <a:pt x="43631" y="111395"/>
                  </a:lnTo>
                  <a:lnTo>
                    <a:pt x="108993" y="21536"/>
                  </a:lnTo>
                  <a:cubicBezTo>
                    <a:pt x="111898" y="17542"/>
                    <a:pt x="117484" y="16648"/>
                    <a:pt x="121479" y="1955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29594" y="1931892"/>
              <a:ext cx="3422257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Geometricamente fedele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Preserva struttura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536305" y="2360936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661443" y="2503951"/>
              <a:ext cx="143015" cy="143015"/>
            </a:xfrm>
            <a:custGeom>
              <a:avLst/>
              <a:gdLst/>
              <a:ahLst/>
              <a:cxnLst/>
              <a:rect l="l" t="t" r="r" b="b"/>
              <a:pathLst>
                <a:path w="143015" h="143015">
                  <a:moveTo>
                    <a:pt x="71507" y="0"/>
                  </a:moveTo>
                  <a:cubicBezTo>
                    <a:pt x="75613" y="0"/>
                    <a:pt x="79384" y="2263"/>
                    <a:pt x="81340" y="5866"/>
                  </a:cubicBezTo>
                  <a:lnTo>
                    <a:pt x="141674" y="117596"/>
                  </a:lnTo>
                  <a:cubicBezTo>
                    <a:pt x="143545" y="121060"/>
                    <a:pt x="143462" y="125250"/>
                    <a:pt x="141450" y="128629"/>
                  </a:cubicBezTo>
                  <a:cubicBezTo>
                    <a:pt x="139439" y="132009"/>
                    <a:pt x="135780" y="134076"/>
                    <a:pt x="131842" y="134076"/>
                  </a:cubicBezTo>
                  <a:lnTo>
                    <a:pt x="11173" y="134076"/>
                  </a:lnTo>
                  <a:cubicBezTo>
                    <a:pt x="7235" y="134076"/>
                    <a:pt x="3603" y="132009"/>
                    <a:pt x="1564" y="128629"/>
                  </a:cubicBezTo>
                  <a:cubicBezTo>
                    <a:pt x="-475" y="125250"/>
                    <a:pt x="-531" y="121060"/>
                    <a:pt x="1341" y="117596"/>
                  </a:cubicBezTo>
                  <a:lnTo>
                    <a:pt x="61675" y="5866"/>
                  </a:lnTo>
                  <a:cubicBezTo>
                    <a:pt x="63630" y="2263"/>
                    <a:pt x="67401" y="0"/>
                    <a:pt x="71507" y="0"/>
                  </a:cubicBezTo>
                  <a:close/>
                  <a:moveTo>
                    <a:pt x="71507" y="46927"/>
                  </a:moveTo>
                  <a:cubicBezTo>
                    <a:pt x="67792" y="46927"/>
                    <a:pt x="64804" y="49915"/>
                    <a:pt x="64804" y="53630"/>
                  </a:cubicBezTo>
                  <a:lnTo>
                    <a:pt x="64804" y="84915"/>
                  </a:lnTo>
                  <a:cubicBezTo>
                    <a:pt x="64804" y="88630"/>
                    <a:pt x="67792" y="91619"/>
                    <a:pt x="71507" y="91619"/>
                  </a:cubicBezTo>
                  <a:cubicBezTo>
                    <a:pt x="75222" y="91619"/>
                    <a:pt x="78211" y="88630"/>
                    <a:pt x="78211" y="84915"/>
                  </a:cubicBezTo>
                  <a:lnTo>
                    <a:pt x="78211" y="53630"/>
                  </a:lnTo>
                  <a:cubicBezTo>
                    <a:pt x="78211" y="49915"/>
                    <a:pt x="75222" y="46927"/>
                    <a:pt x="71507" y="46927"/>
                  </a:cubicBezTo>
                  <a:close/>
                  <a:moveTo>
                    <a:pt x="78965" y="107261"/>
                  </a:moveTo>
                  <a:cubicBezTo>
                    <a:pt x="79135" y="104493"/>
                    <a:pt x="77754" y="101859"/>
                    <a:pt x="75381" y="100423"/>
                  </a:cubicBezTo>
                  <a:cubicBezTo>
                    <a:pt x="73008" y="98988"/>
                    <a:pt x="70034" y="98988"/>
                    <a:pt x="67661" y="100423"/>
                  </a:cubicBezTo>
                  <a:cubicBezTo>
                    <a:pt x="65288" y="101859"/>
                    <a:pt x="63908" y="104493"/>
                    <a:pt x="64077" y="107261"/>
                  </a:cubicBezTo>
                  <a:cubicBezTo>
                    <a:pt x="63908" y="110029"/>
                    <a:pt x="65288" y="112663"/>
                    <a:pt x="67661" y="114099"/>
                  </a:cubicBezTo>
                  <a:cubicBezTo>
                    <a:pt x="70034" y="115534"/>
                    <a:pt x="73008" y="115534"/>
                    <a:pt x="75381" y="114099"/>
                  </a:cubicBezTo>
                  <a:cubicBezTo>
                    <a:pt x="77754" y="112663"/>
                    <a:pt x="79135" y="110029"/>
                    <a:pt x="78965" y="10726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929595" y="2468197"/>
              <a:ext cx="3609748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Artefatti ad alte frequenze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Rumore nei dettagli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36305" y="289724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70381" y="3040256"/>
              <a:ext cx="125138" cy="143015"/>
            </a:xfrm>
            <a:custGeom>
              <a:avLst/>
              <a:gdLst/>
              <a:ahLst/>
              <a:cxnLst/>
              <a:rect l="l" t="t" r="r" b="b"/>
              <a:pathLst>
                <a:path w="125138" h="143015">
                  <a:moveTo>
                    <a:pt x="121451" y="19581"/>
                  </a:moveTo>
                  <a:cubicBezTo>
                    <a:pt x="125445" y="22486"/>
                    <a:pt x="126339" y="28072"/>
                    <a:pt x="123434" y="32067"/>
                  </a:cubicBezTo>
                  <a:lnTo>
                    <a:pt x="51927" y="130389"/>
                  </a:lnTo>
                  <a:cubicBezTo>
                    <a:pt x="50390" y="132512"/>
                    <a:pt x="48016" y="133825"/>
                    <a:pt x="45390" y="134048"/>
                  </a:cubicBezTo>
                  <a:cubicBezTo>
                    <a:pt x="42765" y="134272"/>
                    <a:pt x="40223" y="133294"/>
                    <a:pt x="38379" y="131451"/>
                  </a:cubicBezTo>
                  <a:lnTo>
                    <a:pt x="2626" y="95697"/>
                  </a:lnTo>
                  <a:cubicBezTo>
                    <a:pt x="-866" y="92205"/>
                    <a:pt x="-866" y="86535"/>
                    <a:pt x="2626" y="83043"/>
                  </a:cubicBezTo>
                  <a:cubicBezTo>
                    <a:pt x="6117" y="79552"/>
                    <a:pt x="11788" y="79552"/>
                    <a:pt x="15279" y="83043"/>
                  </a:cubicBezTo>
                  <a:lnTo>
                    <a:pt x="43631" y="111395"/>
                  </a:lnTo>
                  <a:lnTo>
                    <a:pt x="108993" y="21536"/>
                  </a:lnTo>
                  <a:cubicBezTo>
                    <a:pt x="111898" y="17542"/>
                    <a:pt x="117484" y="16648"/>
                    <a:pt x="121479" y="1955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929595" y="3004502"/>
              <a:ext cx="3350750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Preserva texture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Mantieni pattern originali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536305" y="3469300"/>
              <a:ext cx="5273666" cy="464798"/>
            </a:xfrm>
            <a:custGeom>
              <a:avLst/>
              <a:gdLst/>
              <a:ahLst/>
              <a:cxnLst/>
              <a:rect l="l" t="t" r="r" b="b"/>
              <a:pathLst>
                <a:path w="5273666" h="464798">
                  <a:moveTo>
                    <a:pt x="0" y="0"/>
                  </a:moveTo>
                  <a:lnTo>
                    <a:pt x="5273666" y="0"/>
                  </a:lnTo>
                  <a:lnTo>
                    <a:pt x="5273666" y="464798"/>
                  </a:lnTo>
                  <a:lnTo>
                    <a:pt x="0" y="46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603343" y="3553630"/>
              <a:ext cx="5139589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67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= 0.089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F9E5AF71-F599-419F-A371-DEE83099E08F}"/>
              </a:ext>
            </a:extLst>
          </p:cNvPr>
          <p:cNvGrpSpPr/>
          <p:nvPr/>
        </p:nvGrpSpPr>
        <p:grpSpPr>
          <a:xfrm>
            <a:off x="454521" y="3940303"/>
            <a:ext cx="6380853" cy="2615779"/>
            <a:chOff x="6201166" y="1207880"/>
            <a:chExt cx="5680363" cy="2904985"/>
          </a:xfrm>
        </p:grpSpPr>
        <p:sp>
          <p:nvSpPr>
            <p:cNvPr id="21" name="Shape 19"/>
            <p:cNvSpPr/>
            <p:nvPr/>
          </p:nvSpPr>
          <p:spPr>
            <a:xfrm>
              <a:off x="6201166" y="1207880"/>
              <a:ext cx="5631202" cy="2904985"/>
            </a:xfrm>
            <a:custGeom>
              <a:avLst/>
              <a:gdLst/>
              <a:ahLst/>
              <a:cxnLst/>
              <a:rect l="l" t="t" r="r" b="b"/>
              <a:pathLst>
                <a:path w="5631202" h="2904985">
                  <a:moveTo>
                    <a:pt x="0" y="0"/>
                  </a:moveTo>
                  <a:lnTo>
                    <a:pt x="5631202" y="0"/>
                  </a:lnTo>
                  <a:lnTo>
                    <a:pt x="5631202" y="2904985"/>
                  </a:lnTo>
                  <a:lnTo>
                    <a:pt x="0" y="2904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630" dist="35754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6201166" y="1207880"/>
              <a:ext cx="5631202" cy="35754"/>
            </a:xfrm>
            <a:custGeom>
              <a:avLst/>
              <a:gdLst/>
              <a:ahLst/>
              <a:cxnLst/>
              <a:rect l="l" t="t" r="r" b="b"/>
              <a:pathLst>
                <a:path w="5631202" h="35754">
                  <a:moveTo>
                    <a:pt x="0" y="0"/>
                  </a:moveTo>
                  <a:lnTo>
                    <a:pt x="5631202" y="0"/>
                  </a:lnTo>
                  <a:lnTo>
                    <a:pt x="5631202" y="35754"/>
                  </a:lnTo>
                  <a:lnTo>
                    <a:pt x="0" y="35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06750" y="1435810"/>
              <a:ext cx="214522" cy="214522"/>
            </a:xfrm>
            <a:custGeom>
              <a:avLst/>
              <a:gdLst/>
              <a:ahLst/>
              <a:cxnLst/>
              <a:rect l="l" t="t" r="r" b="b"/>
              <a:pathLst>
                <a:path w="214522" h="214522">
                  <a:moveTo>
                    <a:pt x="50279" y="23463"/>
                  </a:moveTo>
                  <a:cubicBezTo>
                    <a:pt x="50279" y="10517"/>
                    <a:pt x="60795" y="0"/>
                    <a:pt x="73742" y="0"/>
                  </a:cubicBezTo>
                  <a:lnTo>
                    <a:pt x="83798" y="0"/>
                  </a:lnTo>
                  <a:cubicBezTo>
                    <a:pt x="91214" y="0"/>
                    <a:pt x="97205" y="5992"/>
                    <a:pt x="97205" y="13408"/>
                  </a:cubicBezTo>
                  <a:lnTo>
                    <a:pt x="97205" y="201114"/>
                  </a:lnTo>
                  <a:cubicBezTo>
                    <a:pt x="97205" y="208530"/>
                    <a:pt x="91214" y="214522"/>
                    <a:pt x="83798" y="214522"/>
                  </a:cubicBezTo>
                  <a:lnTo>
                    <a:pt x="70390" y="214522"/>
                  </a:lnTo>
                  <a:cubicBezTo>
                    <a:pt x="57904" y="214522"/>
                    <a:pt x="47388" y="205975"/>
                    <a:pt x="44413" y="194411"/>
                  </a:cubicBezTo>
                  <a:cubicBezTo>
                    <a:pt x="44119" y="194411"/>
                    <a:pt x="43868" y="194411"/>
                    <a:pt x="43575" y="194411"/>
                  </a:cubicBezTo>
                  <a:cubicBezTo>
                    <a:pt x="25055" y="194411"/>
                    <a:pt x="10056" y="179411"/>
                    <a:pt x="10056" y="160891"/>
                  </a:cubicBezTo>
                  <a:cubicBezTo>
                    <a:pt x="10056" y="153350"/>
                    <a:pt x="12570" y="146395"/>
                    <a:pt x="16760" y="140780"/>
                  </a:cubicBezTo>
                  <a:cubicBezTo>
                    <a:pt x="8631" y="134663"/>
                    <a:pt x="3352" y="124942"/>
                    <a:pt x="3352" y="113965"/>
                  </a:cubicBezTo>
                  <a:cubicBezTo>
                    <a:pt x="3352" y="101018"/>
                    <a:pt x="10726" y="89747"/>
                    <a:pt x="21452" y="84175"/>
                  </a:cubicBezTo>
                  <a:cubicBezTo>
                    <a:pt x="18477" y="79147"/>
                    <a:pt x="16760" y="73281"/>
                    <a:pt x="16760" y="67038"/>
                  </a:cubicBezTo>
                  <a:cubicBezTo>
                    <a:pt x="16760" y="48519"/>
                    <a:pt x="31759" y="33519"/>
                    <a:pt x="50279" y="33519"/>
                  </a:cubicBezTo>
                  <a:lnTo>
                    <a:pt x="50279" y="23463"/>
                  </a:lnTo>
                  <a:close/>
                  <a:moveTo>
                    <a:pt x="164243" y="23463"/>
                  </a:moveTo>
                  <a:lnTo>
                    <a:pt x="164243" y="33519"/>
                  </a:lnTo>
                  <a:cubicBezTo>
                    <a:pt x="182763" y="33519"/>
                    <a:pt x="197762" y="48519"/>
                    <a:pt x="197762" y="67038"/>
                  </a:cubicBezTo>
                  <a:cubicBezTo>
                    <a:pt x="197762" y="73323"/>
                    <a:pt x="196045" y="79189"/>
                    <a:pt x="193070" y="84175"/>
                  </a:cubicBezTo>
                  <a:cubicBezTo>
                    <a:pt x="203838" y="89747"/>
                    <a:pt x="211170" y="100976"/>
                    <a:pt x="211170" y="113965"/>
                  </a:cubicBezTo>
                  <a:cubicBezTo>
                    <a:pt x="211170" y="124942"/>
                    <a:pt x="205891" y="134663"/>
                    <a:pt x="197762" y="140780"/>
                  </a:cubicBezTo>
                  <a:cubicBezTo>
                    <a:pt x="201952" y="146395"/>
                    <a:pt x="204466" y="153350"/>
                    <a:pt x="204466" y="160891"/>
                  </a:cubicBezTo>
                  <a:cubicBezTo>
                    <a:pt x="204466" y="179411"/>
                    <a:pt x="189466" y="194411"/>
                    <a:pt x="170947" y="194411"/>
                  </a:cubicBezTo>
                  <a:cubicBezTo>
                    <a:pt x="170654" y="194411"/>
                    <a:pt x="170403" y="194411"/>
                    <a:pt x="170109" y="194411"/>
                  </a:cubicBezTo>
                  <a:cubicBezTo>
                    <a:pt x="167134" y="205975"/>
                    <a:pt x="156618" y="214522"/>
                    <a:pt x="144132" y="214522"/>
                  </a:cubicBezTo>
                  <a:lnTo>
                    <a:pt x="130724" y="214522"/>
                  </a:lnTo>
                  <a:cubicBezTo>
                    <a:pt x="123308" y="214522"/>
                    <a:pt x="117317" y="208530"/>
                    <a:pt x="117317" y="201114"/>
                  </a:cubicBezTo>
                  <a:lnTo>
                    <a:pt x="117317" y="13408"/>
                  </a:lnTo>
                  <a:cubicBezTo>
                    <a:pt x="117317" y="5992"/>
                    <a:pt x="123308" y="0"/>
                    <a:pt x="130724" y="0"/>
                  </a:cubicBezTo>
                  <a:lnTo>
                    <a:pt x="140780" y="0"/>
                  </a:lnTo>
                  <a:cubicBezTo>
                    <a:pt x="153727" y="0"/>
                    <a:pt x="164243" y="10517"/>
                    <a:pt x="164243" y="2346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6768755" y="1388565"/>
              <a:ext cx="5112774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 err="1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Autoencoder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379934" y="182463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505072" y="1967646"/>
              <a:ext cx="143015" cy="143015"/>
            </a:xfrm>
            <a:custGeom>
              <a:avLst/>
              <a:gdLst/>
              <a:ahLst/>
              <a:cxnLst/>
              <a:rect l="l" t="t" r="r" b="b"/>
              <a:pathLst>
                <a:path w="143015" h="143015">
                  <a:moveTo>
                    <a:pt x="114691" y="34664"/>
                  </a:moveTo>
                  <a:cubicBezTo>
                    <a:pt x="120473" y="39022"/>
                    <a:pt x="127540" y="43240"/>
                    <a:pt x="135417" y="44301"/>
                  </a:cubicBezTo>
                  <a:cubicBezTo>
                    <a:pt x="139076" y="44804"/>
                    <a:pt x="142456" y="42206"/>
                    <a:pt x="142959" y="38547"/>
                  </a:cubicBezTo>
                  <a:cubicBezTo>
                    <a:pt x="143462" y="34888"/>
                    <a:pt x="140864" y="31508"/>
                    <a:pt x="137205" y="31005"/>
                  </a:cubicBezTo>
                  <a:cubicBezTo>
                    <a:pt x="132763" y="30419"/>
                    <a:pt x="127931" y="27849"/>
                    <a:pt x="122764" y="23966"/>
                  </a:cubicBezTo>
                  <a:cubicBezTo>
                    <a:pt x="112037" y="15866"/>
                    <a:pt x="97485" y="15866"/>
                    <a:pt x="86731" y="23966"/>
                  </a:cubicBezTo>
                  <a:cubicBezTo>
                    <a:pt x="80027" y="29022"/>
                    <a:pt x="75362" y="31312"/>
                    <a:pt x="71507" y="31312"/>
                  </a:cubicBezTo>
                  <a:cubicBezTo>
                    <a:pt x="67653" y="31312"/>
                    <a:pt x="62988" y="29022"/>
                    <a:pt x="56284" y="23966"/>
                  </a:cubicBezTo>
                  <a:cubicBezTo>
                    <a:pt x="45558" y="15866"/>
                    <a:pt x="31005" y="15866"/>
                    <a:pt x="20251" y="23966"/>
                  </a:cubicBezTo>
                  <a:cubicBezTo>
                    <a:pt x="15084" y="27849"/>
                    <a:pt x="10251" y="30419"/>
                    <a:pt x="5810" y="31005"/>
                  </a:cubicBezTo>
                  <a:cubicBezTo>
                    <a:pt x="2151" y="31508"/>
                    <a:pt x="-447" y="34860"/>
                    <a:pt x="56" y="38547"/>
                  </a:cubicBezTo>
                  <a:cubicBezTo>
                    <a:pt x="559" y="42234"/>
                    <a:pt x="3911" y="44804"/>
                    <a:pt x="7598" y="44301"/>
                  </a:cubicBezTo>
                  <a:cubicBezTo>
                    <a:pt x="15475" y="43240"/>
                    <a:pt x="22570" y="39022"/>
                    <a:pt x="28324" y="34664"/>
                  </a:cubicBezTo>
                  <a:cubicBezTo>
                    <a:pt x="34273" y="30167"/>
                    <a:pt x="42262" y="30167"/>
                    <a:pt x="48212" y="34664"/>
                  </a:cubicBezTo>
                  <a:cubicBezTo>
                    <a:pt x="54971" y="39776"/>
                    <a:pt x="62820" y="44692"/>
                    <a:pt x="71507" y="44692"/>
                  </a:cubicBezTo>
                  <a:cubicBezTo>
                    <a:pt x="80194" y="44692"/>
                    <a:pt x="88015" y="39748"/>
                    <a:pt x="94803" y="34664"/>
                  </a:cubicBezTo>
                  <a:cubicBezTo>
                    <a:pt x="100753" y="30167"/>
                    <a:pt x="108741" y="30167"/>
                    <a:pt x="114691" y="34664"/>
                  </a:cubicBezTo>
                  <a:close/>
                  <a:moveTo>
                    <a:pt x="114691" y="74887"/>
                  </a:moveTo>
                  <a:cubicBezTo>
                    <a:pt x="120473" y="79245"/>
                    <a:pt x="127540" y="83462"/>
                    <a:pt x="135417" y="84524"/>
                  </a:cubicBezTo>
                  <a:cubicBezTo>
                    <a:pt x="139076" y="85027"/>
                    <a:pt x="142456" y="82429"/>
                    <a:pt x="142959" y="78770"/>
                  </a:cubicBezTo>
                  <a:cubicBezTo>
                    <a:pt x="143462" y="75111"/>
                    <a:pt x="140864" y="71731"/>
                    <a:pt x="137205" y="71228"/>
                  </a:cubicBezTo>
                  <a:cubicBezTo>
                    <a:pt x="132763" y="70641"/>
                    <a:pt x="127931" y="68072"/>
                    <a:pt x="122764" y="64189"/>
                  </a:cubicBezTo>
                  <a:cubicBezTo>
                    <a:pt x="112037" y="56089"/>
                    <a:pt x="97485" y="56089"/>
                    <a:pt x="86731" y="64189"/>
                  </a:cubicBezTo>
                  <a:cubicBezTo>
                    <a:pt x="80027" y="69245"/>
                    <a:pt x="75362" y="71535"/>
                    <a:pt x="71507" y="71535"/>
                  </a:cubicBezTo>
                  <a:cubicBezTo>
                    <a:pt x="67653" y="71535"/>
                    <a:pt x="62988" y="69245"/>
                    <a:pt x="56284" y="64189"/>
                  </a:cubicBezTo>
                  <a:cubicBezTo>
                    <a:pt x="45558" y="56089"/>
                    <a:pt x="31005" y="56089"/>
                    <a:pt x="20251" y="64189"/>
                  </a:cubicBezTo>
                  <a:cubicBezTo>
                    <a:pt x="15084" y="68072"/>
                    <a:pt x="10251" y="70641"/>
                    <a:pt x="5810" y="71228"/>
                  </a:cubicBezTo>
                  <a:cubicBezTo>
                    <a:pt x="2151" y="71703"/>
                    <a:pt x="-447" y="75083"/>
                    <a:pt x="56" y="78770"/>
                  </a:cubicBezTo>
                  <a:cubicBezTo>
                    <a:pt x="559" y="82457"/>
                    <a:pt x="3911" y="85027"/>
                    <a:pt x="7598" y="84524"/>
                  </a:cubicBezTo>
                  <a:cubicBezTo>
                    <a:pt x="15475" y="83462"/>
                    <a:pt x="22570" y="79245"/>
                    <a:pt x="28324" y="74887"/>
                  </a:cubicBezTo>
                  <a:cubicBezTo>
                    <a:pt x="34273" y="70390"/>
                    <a:pt x="42262" y="70390"/>
                    <a:pt x="48212" y="74887"/>
                  </a:cubicBezTo>
                  <a:cubicBezTo>
                    <a:pt x="54971" y="79999"/>
                    <a:pt x="62820" y="84915"/>
                    <a:pt x="71507" y="84915"/>
                  </a:cubicBezTo>
                  <a:cubicBezTo>
                    <a:pt x="80194" y="84915"/>
                    <a:pt x="88015" y="79971"/>
                    <a:pt x="94803" y="74887"/>
                  </a:cubicBezTo>
                  <a:cubicBezTo>
                    <a:pt x="100753" y="70390"/>
                    <a:pt x="108741" y="70390"/>
                    <a:pt x="114691" y="74887"/>
                  </a:cubicBezTo>
                  <a:close/>
                  <a:moveTo>
                    <a:pt x="94803" y="115110"/>
                  </a:moveTo>
                  <a:cubicBezTo>
                    <a:pt x="100753" y="110613"/>
                    <a:pt x="108741" y="110613"/>
                    <a:pt x="114691" y="115110"/>
                  </a:cubicBezTo>
                  <a:cubicBezTo>
                    <a:pt x="120473" y="119468"/>
                    <a:pt x="127540" y="123685"/>
                    <a:pt x="135417" y="124747"/>
                  </a:cubicBezTo>
                  <a:cubicBezTo>
                    <a:pt x="139076" y="125250"/>
                    <a:pt x="142456" y="122652"/>
                    <a:pt x="142959" y="118993"/>
                  </a:cubicBezTo>
                  <a:cubicBezTo>
                    <a:pt x="143462" y="115334"/>
                    <a:pt x="140864" y="111954"/>
                    <a:pt x="137205" y="111451"/>
                  </a:cubicBezTo>
                  <a:cubicBezTo>
                    <a:pt x="132763" y="110864"/>
                    <a:pt x="127931" y="108295"/>
                    <a:pt x="122764" y="104412"/>
                  </a:cubicBezTo>
                  <a:cubicBezTo>
                    <a:pt x="112037" y="96311"/>
                    <a:pt x="97485" y="96311"/>
                    <a:pt x="86731" y="104412"/>
                  </a:cubicBezTo>
                  <a:cubicBezTo>
                    <a:pt x="80027" y="109468"/>
                    <a:pt x="75362" y="111758"/>
                    <a:pt x="71507" y="111758"/>
                  </a:cubicBezTo>
                  <a:cubicBezTo>
                    <a:pt x="67653" y="111758"/>
                    <a:pt x="62988" y="109468"/>
                    <a:pt x="56284" y="104412"/>
                  </a:cubicBezTo>
                  <a:cubicBezTo>
                    <a:pt x="45558" y="96311"/>
                    <a:pt x="31005" y="96311"/>
                    <a:pt x="20251" y="104412"/>
                  </a:cubicBezTo>
                  <a:cubicBezTo>
                    <a:pt x="15084" y="108295"/>
                    <a:pt x="10251" y="110864"/>
                    <a:pt x="5810" y="111451"/>
                  </a:cubicBezTo>
                  <a:cubicBezTo>
                    <a:pt x="2151" y="111954"/>
                    <a:pt x="-447" y="115306"/>
                    <a:pt x="56" y="118993"/>
                  </a:cubicBezTo>
                  <a:cubicBezTo>
                    <a:pt x="559" y="122680"/>
                    <a:pt x="3911" y="125250"/>
                    <a:pt x="7598" y="124747"/>
                  </a:cubicBezTo>
                  <a:cubicBezTo>
                    <a:pt x="15475" y="123685"/>
                    <a:pt x="22570" y="119468"/>
                    <a:pt x="28324" y="115110"/>
                  </a:cubicBezTo>
                  <a:cubicBezTo>
                    <a:pt x="34273" y="110613"/>
                    <a:pt x="42262" y="110613"/>
                    <a:pt x="48212" y="115110"/>
                  </a:cubicBezTo>
                  <a:cubicBezTo>
                    <a:pt x="54971" y="120222"/>
                    <a:pt x="62820" y="125138"/>
                    <a:pt x="71507" y="125138"/>
                  </a:cubicBezTo>
                  <a:cubicBezTo>
                    <a:pt x="80194" y="125138"/>
                    <a:pt x="88015" y="120194"/>
                    <a:pt x="94803" y="11511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773225" y="1931892"/>
              <a:ext cx="3195368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Effetto </a:t>
              </a:r>
              <a:r>
                <a:rPr lang="it-IT" sz="1126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smoothing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Immagini più morbide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379934" y="2360936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6522949" y="2503951"/>
              <a:ext cx="107261" cy="143015"/>
            </a:xfrm>
            <a:custGeom>
              <a:avLst/>
              <a:gdLst/>
              <a:ahLst/>
              <a:cxnLst/>
              <a:rect l="l" t="t" r="r" b="b"/>
              <a:pathLst>
                <a:path w="107261" h="143015">
                  <a:moveTo>
                    <a:pt x="17877" y="0"/>
                  </a:moveTo>
                  <a:cubicBezTo>
                    <a:pt x="8017" y="0"/>
                    <a:pt x="0" y="8017"/>
                    <a:pt x="0" y="17877"/>
                  </a:cubicBezTo>
                  <a:lnTo>
                    <a:pt x="0" y="125138"/>
                  </a:lnTo>
                  <a:cubicBezTo>
                    <a:pt x="0" y="134998"/>
                    <a:pt x="8017" y="143015"/>
                    <a:pt x="17877" y="143015"/>
                  </a:cubicBezTo>
                  <a:lnTo>
                    <a:pt x="89384" y="143015"/>
                  </a:lnTo>
                  <a:cubicBezTo>
                    <a:pt x="99244" y="143015"/>
                    <a:pt x="107261" y="134998"/>
                    <a:pt x="107261" y="125138"/>
                  </a:cubicBezTo>
                  <a:lnTo>
                    <a:pt x="107261" y="17877"/>
                  </a:lnTo>
                  <a:cubicBezTo>
                    <a:pt x="107261" y="8017"/>
                    <a:pt x="99244" y="0"/>
                    <a:pt x="89384" y="0"/>
                  </a:cubicBezTo>
                  <a:lnTo>
                    <a:pt x="17877" y="0"/>
                  </a:lnTo>
                  <a:close/>
                  <a:moveTo>
                    <a:pt x="26815" y="17877"/>
                  </a:moveTo>
                  <a:lnTo>
                    <a:pt x="80446" y="17877"/>
                  </a:lnTo>
                  <a:cubicBezTo>
                    <a:pt x="85390" y="17877"/>
                    <a:pt x="89384" y="21871"/>
                    <a:pt x="89384" y="26815"/>
                  </a:cubicBezTo>
                  <a:lnTo>
                    <a:pt x="89384" y="35754"/>
                  </a:lnTo>
                  <a:cubicBezTo>
                    <a:pt x="89384" y="40698"/>
                    <a:pt x="85390" y="44692"/>
                    <a:pt x="80446" y="44692"/>
                  </a:cubicBezTo>
                  <a:lnTo>
                    <a:pt x="26815" y="44692"/>
                  </a:lnTo>
                  <a:cubicBezTo>
                    <a:pt x="21871" y="44692"/>
                    <a:pt x="17877" y="40698"/>
                    <a:pt x="17877" y="35754"/>
                  </a:cubicBezTo>
                  <a:lnTo>
                    <a:pt x="17877" y="26815"/>
                  </a:lnTo>
                  <a:cubicBezTo>
                    <a:pt x="17877" y="21871"/>
                    <a:pt x="21871" y="17877"/>
                    <a:pt x="26815" y="17877"/>
                  </a:cubicBezTo>
                  <a:close/>
                  <a:moveTo>
                    <a:pt x="31284" y="64804"/>
                  </a:moveTo>
                  <a:cubicBezTo>
                    <a:pt x="31284" y="68503"/>
                    <a:pt x="28281" y="71507"/>
                    <a:pt x="24581" y="71507"/>
                  </a:cubicBezTo>
                  <a:cubicBezTo>
                    <a:pt x="20881" y="71507"/>
                    <a:pt x="17877" y="68503"/>
                    <a:pt x="17877" y="64804"/>
                  </a:cubicBezTo>
                  <a:cubicBezTo>
                    <a:pt x="17877" y="61104"/>
                    <a:pt x="20881" y="58100"/>
                    <a:pt x="24581" y="58100"/>
                  </a:cubicBezTo>
                  <a:cubicBezTo>
                    <a:pt x="28281" y="58100"/>
                    <a:pt x="31284" y="61104"/>
                    <a:pt x="31284" y="64804"/>
                  </a:cubicBezTo>
                  <a:close/>
                  <a:moveTo>
                    <a:pt x="53630" y="71507"/>
                  </a:moveTo>
                  <a:cubicBezTo>
                    <a:pt x="49931" y="71507"/>
                    <a:pt x="46927" y="68503"/>
                    <a:pt x="46927" y="64804"/>
                  </a:cubicBezTo>
                  <a:cubicBezTo>
                    <a:pt x="46927" y="61104"/>
                    <a:pt x="49931" y="58100"/>
                    <a:pt x="53630" y="58100"/>
                  </a:cubicBezTo>
                  <a:cubicBezTo>
                    <a:pt x="57330" y="58100"/>
                    <a:pt x="60334" y="61104"/>
                    <a:pt x="60334" y="64804"/>
                  </a:cubicBezTo>
                  <a:cubicBezTo>
                    <a:pt x="60334" y="68503"/>
                    <a:pt x="57330" y="71507"/>
                    <a:pt x="53630" y="71507"/>
                  </a:cubicBezTo>
                  <a:close/>
                  <a:moveTo>
                    <a:pt x="89384" y="64804"/>
                  </a:moveTo>
                  <a:cubicBezTo>
                    <a:pt x="89384" y="68503"/>
                    <a:pt x="86380" y="71507"/>
                    <a:pt x="82680" y="71507"/>
                  </a:cubicBezTo>
                  <a:cubicBezTo>
                    <a:pt x="78980" y="71507"/>
                    <a:pt x="75977" y="68503"/>
                    <a:pt x="75977" y="64804"/>
                  </a:cubicBezTo>
                  <a:cubicBezTo>
                    <a:pt x="75977" y="61104"/>
                    <a:pt x="78980" y="58100"/>
                    <a:pt x="82680" y="58100"/>
                  </a:cubicBezTo>
                  <a:cubicBezTo>
                    <a:pt x="86380" y="58100"/>
                    <a:pt x="89384" y="61104"/>
                    <a:pt x="89384" y="64804"/>
                  </a:cubicBezTo>
                  <a:close/>
                  <a:moveTo>
                    <a:pt x="24581" y="98323"/>
                  </a:moveTo>
                  <a:cubicBezTo>
                    <a:pt x="20881" y="98323"/>
                    <a:pt x="17877" y="95319"/>
                    <a:pt x="17877" y="91619"/>
                  </a:cubicBezTo>
                  <a:cubicBezTo>
                    <a:pt x="17877" y="87919"/>
                    <a:pt x="20881" y="84915"/>
                    <a:pt x="24581" y="84915"/>
                  </a:cubicBezTo>
                  <a:cubicBezTo>
                    <a:pt x="28281" y="84915"/>
                    <a:pt x="31284" y="87919"/>
                    <a:pt x="31284" y="91619"/>
                  </a:cubicBezTo>
                  <a:cubicBezTo>
                    <a:pt x="31284" y="95319"/>
                    <a:pt x="28281" y="98323"/>
                    <a:pt x="24581" y="98323"/>
                  </a:cubicBezTo>
                  <a:close/>
                  <a:moveTo>
                    <a:pt x="60334" y="91619"/>
                  </a:moveTo>
                  <a:cubicBezTo>
                    <a:pt x="60334" y="95319"/>
                    <a:pt x="57330" y="98323"/>
                    <a:pt x="53630" y="98323"/>
                  </a:cubicBezTo>
                  <a:cubicBezTo>
                    <a:pt x="49931" y="98323"/>
                    <a:pt x="46927" y="95319"/>
                    <a:pt x="46927" y="91619"/>
                  </a:cubicBezTo>
                  <a:cubicBezTo>
                    <a:pt x="46927" y="87919"/>
                    <a:pt x="49931" y="84915"/>
                    <a:pt x="53630" y="84915"/>
                  </a:cubicBezTo>
                  <a:cubicBezTo>
                    <a:pt x="57330" y="84915"/>
                    <a:pt x="60334" y="87919"/>
                    <a:pt x="60334" y="91619"/>
                  </a:cubicBezTo>
                  <a:close/>
                  <a:moveTo>
                    <a:pt x="82680" y="98323"/>
                  </a:moveTo>
                  <a:cubicBezTo>
                    <a:pt x="78980" y="98323"/>
                    <a:pt x="75977" y="95319"/>
                    <a:pt x="75977" y="91619"/>
                  </a:cubicBezTo>
                  <a:cubicBezTo>
                    <a:pt x="75977" y="87919"/>
                    <a:pt x="78980" y="84915"/>
                    <a:pt x="82680" y="84915"/>
                  </a:cubicBezTo>
                  <a:cubicBezTo>
                    <a:pt x="86380" y="84915"/>
                    <a:pt x="89384" y="87919"/>
                    <a:pt x="89384" y="91619"/>
                  </a:cubicBezTo>
                  <a:cubicBezTo>
                    <a:pt x="89384" y="95319"/>
                    <a:pt x="86380" y="98323"/>
                    <a:pt x="82680" y="98323"/>
                  </a:cubicBezTo>
                  <a:close/>
                  <a:moveTo>
                    <a:pt x="17877" y="118434"/>
                  </a:moveTo>
                  <a:cubicBezTo>
                    <a:pt x="17877" y="114719"/>
                    <a:pt x="20866" y="111730"/>
                    <a:pt x="24581" y="111730"/>
                  </a:cubicBezTo>
                  <a:lnTo>
                    <a:pt x="55865" y="111730"/>
                  </a:lnTo>
                  <a:cubicBezTo>
                    <a:pt x="59580" y="111730"/>
                    <a:pt x="62569" y="114719"/>
                    <a:pt x="62569" y="118434"/>
                  </a:cubicBezTo>
                  <a:cubicBezTo>
                    <a:pt x="62569" y="122149"/>
                    <a:pt x="59580" y="125138"/>
                    <a:pt x="55865" y="125138"/>
                  </a:cubicBezTo>
                  <a:lnTo>
                    <a:pt x="24581" y="125138"/>
                  </a:lnTo>
                  <a:cubicBezTo>
                    <a:pt x="20866" y="125138"/>
                    <a:pt x="17877" y="122149"/>
                    <a:pt x="17877" y="118434"/>
                  </a:cubicBezTo>
                  <a:close/>
                  <a:moveTo>
                    <a:pt x="82680" y="111730"/>
                  </a:moveTo>
                  <a:cubicBezTo>
                    <a:pt x="86395" y="111730"/>
                    <a:pt x="89384" y="114719"/>
                    <a:pt x="89384" y="118434"/>
                  </a:cubicBezTo>
                  <a:cubicBezTo>
                    <a:pt x="89384" y="122149"/>
                    <a:pt x="86395" y="125138"/>
                    <a:pt x="82680" y="125138"/>
                  </a:cubicBezTo>
                  <a:cubicBezTo>
                    <a:pt x="78965" y="125138"/>
                    <a:pt x="75977" y="122149"/>
                    <a:pt x="75977" y="118434"/>
                  </a:cubicBezTo>
                  <a:cubicBezTo>
                    <a:pt x="75977" y="114719"/>
                    <a:pt x="78965" y="111730"/>
                    <a:pt x="82680" y="11173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773225" y="2468197"/>
              <a:ext cx="3750539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"media" incertezze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Approccio conservativo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379934" y="289724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6522949" y="3040256"/>
              <a:ext cx="107261" cy="143015"/>
            </a:xfrm>
            <a:custGeom>
              <a:avLst/>
              <a:gdLst/>
              <a:ahLst/>
              <a:cxnLst/>
              <a:rect l="l" t="t" r="r" b="b"/>
              <a:pathLst>
                <a:path w="107261" h="143015">
                  <a:moveTo>
                    <a:pt x="15391" y="20502"/>
                  </a:moveTo>
                  <a:cubicBezTo>
                    <a:pt x="11899" y="17011"/>
                    <a:pt x="6229" y="17011"/>
                    <a:pt x="2737" y="20502"/>
                  </a:cubicBezTo>
                  <a:cubicBezTo>
                    <a:pt x="-754" y="23994"/>
                    <a:pt x="-754" y="29664"/>
                    <a:pt x="2737" y="33156"/>
                  </a:cubicBezTo>
                  <a:lnTo>
                    <a:pt x="41117" y="71507"/>
                  </a:lnTo>
                  <a:lnTo>
                    <a:pt x="2765" y="109887"/>
                  </a:lnTo>
                  <a:cubicBezTo>
                    <a:pt x="-726" y="113378"/>
                    <a:pt x="-726" y="119049"/>
                    <a:pt x="2765" y="122540"/>
                  </a:cubicBezTo>
                  <a:cubicBezTo>
                    <a:pt x="6257" y="126032"/>
                    <a:pt x="11927" y="126032"/>
                    <a:pt x="15419" y="122540"/>
                  </a:cubicBezTo>
                  <a:lnTo>
                    <a:pt x="53770" y="84161"/>
                  </a:lnTo>
                  <a:lnTo>
                    <a:pt x="92149" y="122512"/>
                  </a:lnTo>
                  <a:cubicBezTo>
                    <a:pt x="95641" y="126004"/>
                    <a:pt x="101311" y="126004"/>
                    <a:pt x="104803" y="122512"/>
                  </a:cubicBezTo>
                  <a:cubicBezTo>
                    <a:pt x="108295" y="119021"/>
                    <a:pt x="108295" y="113350"/>
                    <a:pt x="104803" y="109859"/>
                  </a:cubicBezTo>
                  <a:lnTo>
                    <a:pt x="66424" y="71507"/>
                  </a:lnTo>
                  <a:lnTo>
                    <a:pt x="104775" y="33128"/>
                  </a:lnTo>
                  <a:cubicBezTo>
                    <a:pt x="108267" y="29636"/>
                    <a:pt x="108267" y="23966"/>
                    <a:pt x="104775" y="20475"/>
                  </a:cubicBezTo>
                  <a:cubicBezTo>
                    <a:pt x="101283" y="16983"/>
                    <a:pt x="95613" y="16983"/>
                    <a:pt x="92122" y="20475"/>
                  </a:cubicBezTo>
                  <a:lnTo>
                    <a:pt x="53770" y="58854"/>
                  </a:lnTo>
                  <a:lnTo>
                    <a:pt x="15391" y="2050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773225" y="3004502"/>
              <a:ext cx="3497446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Perde micro-dettagli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Dettagli fini sfocati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379934" y="3469300"/>
              <a:ext cx="5273666" cy="464798"/>
            </a:xfrm>
            <a:custGeom>
              <a:avLst/>
              <a:gdLst/>
              <a:ahLst/>
              <a:cxnLst/>
              <a:rect l="l" t="t" r="r" b="b"/>
              <a:pathLst>
                <a:path w="5273666" h="464798">
                  <a:moveTo>
                    <a:pt x="0" y="0"/>
                  </a:moveTo>
                  <a:lnTo>
                    <a:pt x="5273666" y="0"/>
                  </a:lnTo>
                  <a:lnTo>
                    <a:pt x="5273666" y="464798"/>
                  </a:lnTo>
                  <a:lnTo>
                    <a:pt x="0" y="46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439406" y="3561794"/>
              <a:ext cx="5139589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67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= 0.127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48B534D7-106A-D18D-2FB4-CBCB58C6A18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1" name="Shape 0">
              <a:extLst>
                <a:ext uri="{FF2B5EF4-FFF2-40B4-BE49-F238E27FC236}">
                  <a16:creationId xmlns:a16="http://schemas.microsoft.com/office/drawing/2014/main" id="{3284DA8B-5468-2E64-B629-2FBEB70ACF6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80A9D6A2-97BC-5A88-F3B9-6DAFC2C5EB3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70671562-00F6-8880-46D6-9E0CCD8D7A78}"/>
              </a:ext>
            </a:extLst>
          </p:cNvPr>
          <p:cNvGrpSpPr/>
          <p:nvPr/>
        </p:nvGrpSpPr>
        <p:grpSpPr>
          <a:xfrm>
            <a:off x="6744420" y="1208332"/>
            <a:ext cx="5384114" cy="5315554"/>
            <a:chOff x="5912133" y="1220697"/>
            <a:chExt cx="3856562" cy="5212158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7AE1E8E9-3E45-D203-E10E-9896415E3667}"/>
                </a:ext>
              </a:extLst>
            </p:cNvPr>
            <p:cNvGrpSpPr/>
            <p:nvPr/>
          </p:nvGrpSpPr>
          <p:grpSpPr>
            <a:xfrm>
              <a:off x="6373951" y="1220697"/>
              <a:ext cx="3016213" cy="5212158"/>
              <a:chOff x="3420410" y="4234379"/>
              <a:chExt cx="5185063" cy="5219537"/>
            </a:xfrm>
          </p:grpSpPr>
          <p:sp>
            <p:nvSpPr>
              <p:cNvPr id="36" name="Shape 34"/>
              <p:cNvSpPr/>
              <p:nvPr/>
            </p:nvSpPr>
            <p:spPr>
              <a:xfrm>
                <a:off x="3420410" y="4234379"/>
                <a:ext cx="5185063" cy="5219537"/>
              </a:xfrm>
              <a:custGeom>
                <a:avLst/>
                <a:gdLst/>
                <a:ahLst/>
                <a:cxnLst/>
                <a:rect l="l" t="t" r="r" b="b"/>
                <a:pathLst>
                  <a:path w="11476927" h="2288235">
                    <a:moveTo>
                      <a:pt x="0" y="0"/>
                    </a:moveTo>
                    <a:lnTo>
                      <a:pt x="11476927" y="0"/>
                    </a:lnTo>
                    <a:lnTo>
                      <a:pt x="11476927" y="2288235"/>
                    </a:lnTo>
                    <a:lnTo>
                      <a:pt x="0" y="2288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3A5F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39" name="Text 37"/>
              <p:cNvSpPr/>
              <p:nvPr/>
            </p:nvSpPr>
            <p:spPr>
              <a:xfrm>
                <a:off x="3600087" y="4889910"/>
                <a:ext cx="3494921" cy="21452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1" name="Text 39"/>
              <p:cNvSpPr/>
              <p:nvPr/>
            </p:nvSpPr>
            <p:spPr>
              <a:xfrm>
                <a:off x="5103975" y="5569230"/>
                <a:ext cx="482674" cy="35753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5" name="Text 43"/>
              <p:cNvSpPr/>
              <p:nvPr/>
            </p:nvSpPr>
            <p:spPr>
              <a:xfrm>
                <a:off x="5855741" y="5591903"/>
                <a:ext cx="482674" cy="35753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37" name="Text 35"/>
            <p:cNvSpPr/>
            <p:nvPr/>
          </p:nvSpPr>
          <p:spPr>
            <a:xfrm>
              <a:off x="5912133" y="1281617"/>
              <a:ext cx="3856562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Originale vs PCA vs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Autoencoder</a:t>
              </a:r>
              <a:endParaRPr lang="it-IT" sz="1200" noProof="0" dirty="0">
                <a:latin typeface="Montserrat" pitchFamily="2" charset="0"/>
              </a:endParaRPr>
            </a:p>
          </p:txBody>
        </p:sp>
        <p:pic>
          <p:nvPicPr>
            <p:cNvPr id="46" name="Immagine 45" descr="Immagine che contiene bianco e nero, schermata, fumetto, lastra dei raggi X&#10;&#10;Il contenuto generato dall'IA potrebbe non essere corretto.">
              <a:extLst>
                <a:ext uri="{FF2B5EF4-FFF2-40B4-BE49-F238E27FC236}">
                  <a16:creationId xmlns:a16="http://schemas.microsoft.com/office/drawing/2014/main" id="{C66AF53F-7108-CCF9-B2F7-ACA64B64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8643" y="1608815"/>
              <a:ext cx="2755036" cy="46561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3" y="398418"/>
            <a:ext cx="754412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t-SNE: Visualizzazione Spazio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5741" y="746522"/>
            <a:ext cx="555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Struttura dei cluster nello spazio ridotto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279984"/>
            <a:ext cx="5600700" cy="4276725"/>
          </a:xfrm>
          <a:custGeom>
            <a:avLst/>
            <a:gdLst/>
            <a:ahLst/>
            <a:cxnLst/>
            <a:rect l="l" t="t" r="r" b="b"/>
            <a:pathLst>
              <a:path w="5600700" h="3819525">
                <a:moveTo>
                  <a:pt x="0" y="0"/>
                </a:moveTo>
                <a:lnTo>
                  <a:pt x="5600700" y="0"/>
                </a:lnTo>
                <a:lnTo>
                  <a:pt x="5600700" y="3819525"/>
                </a:lnTo>
                <a:lnTo>
                  <a:pt x="0" y="3819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27998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76115" y="152287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4288" y="53310"/>
                </a:moveTo>
                <a:cubicBezTo>
                  <a:pt x="5760" y="48399"/>
                  <a:pt x="0" y="39157"/>
                  <a:pt x="0" y="28575"/>
                </a:cubicBezTo>
                <a:cubicBezTo>
                  <a:pt x="0" y="12814"/>
                  <a:pt x="12814" y="0"/>
                  <a:pt x="28575" y="0"/>
                </a:cubicBezTo>
                <a:cubicBezTo>
                  <a:pt x="39157" y="0"/>
                  <a:pt x="48399" y="5760"/>
                  <a:pt x="53310" y="14288"/>
                </a:cubicBezTo>
                <a:lnTo>
                  <a:pt x="203820" y="14288"/>
                </a:lnTo>
                <a:cubicBezTo>
                  <a:pt x="208776" y="5760"/>
                  <a:pt x="217974" y="0"/>
                  <a:pt x="228555" y="0"/>
                </a:cubicBezTo>
                <a:cubicBezTo>
                  <a:pt x="244316" y="0"/>
                  <a:pt x="257130" y="12814"/>
                  <a:pt x="257130" y="28575"/>
                </a:cubicBezTo>
                <a:cubicBezTo>
                  <a:pt x="257130" y="39157"/>
                  <a:pt x="251371" y="48399"/>
                  <a:pt x="242843" y="53310"/>
                </a:cubicBezTo>
                <a:lnTo>
                  <a:pt x="242843" y="175245"/>
                </a:lnTo>
                <a:cubicBezTo>
                  <a:pt x="251371" y="180201"/>
                  <a:pt x="257130" y="189399"/>
                  <a:pt x="257130" y="199980"/>
                </a:cubicBezTo>
                <a:cubicBezTo>
                  <a:pt x="257130" y="215741"/>
                  <a:pt x="244316" y="228555"/>
                  <a:pt x="228555" y="228555"/>
                </a:cubicBezTo>
                <a:cubicBezTo>
                  <a:pt x="217974" y="228555"/>
                  <a:pt x="208731" y="222796"/>
                  <a:pt x="203820" y="214268"/>
                </a:cubicBezTo>
                <a:lnTo>
                  <a:pt x="53310" y="214268"/>
                </a:lnTo>
                <a:cubicBezTo>
                  <a:pt x="48354" y="222796"/>
                  <a:pt x="39157" y="228555"/>
                  <a:pt x="28575" y="228555"/>
                </a:cubicBezTo>
                <a:cubicBezTo>
                  <a:pt x="12814" y="228555"/>
                  <a:pt x="0" y="215741"/>
                  <a:pt x="0" y="199980"/>
                </a:cubicBezTo>
                <a:cubicBezTo>
                  <a:pt x="0" y="189399"/>
                  <a:pt x="5760" y="180156"/>
                  <a:pt x="14287" y="175245"/>
                </a:cubicBezTo>
                <a:lnTo>
                  <a:pt x="14287" y="53310"/>
                </a:lnTo>
                <a:close/>
                <a:moveTo>
                  <a:pt x="214313" y="53310"/>
                </a:moveTo>
                <a:cubicBezTo>
                  <a:pt x="209982" y="50810"/>
                  <a:pt x="206365" y="47193"/>
                  <a:pt x="203865" y="42863"/>
                </a:cubicBezTo>
                <a:lnTo>
                  <a:pt x="53310" y="42863"/>
                </a:lnTo>
                <a:cubicBezTo>
                  <a:pt x="50810" y="47193"/>
                  <a:pt x="47193" y="50810"/>
                  <a:pt x="42863" y="53310"/>
                </a:cubicBezTo>
                <a:lnTo>
                  <a:pt x="42863" y="175245"/>
                </a:lnTo>
                <a:cubicBezTo>
                  <a:pt x="47193" y="177745"/>
                  <a:pt x="50810" y="181362"/>
                  <a:pt x="53310" y="185693"/>
                </a:cubicBezTo>
                <a:lnTo>
                  <a:pt x="203820" y="185693"/>
                </a:lnTo>
                <a:cubicBezTo>
                  <a:pt x="206320" y="181362"/>
                  <a:pt x="209937" y="177745"/>
                  <a:pt x="214268" y="175245"/>
                </a:cubicBezTo>
                <a:lnTo>
                  <a:pt x="214268" y="53310"/>
                </a:lnTo>
                <a:close/>
                <a:moveTo>
                  <a:pt x="64294" y="78581"/>
                </a:moveTo>
                <a:cubicBezTo>
                  <a:pt x="64294" y="70678"/>
                  <a:pt x="70678" y="64294"/>
                  <a:pt x="78581" y="64294"/>
                </a:cubicBezTo>
                <a:lnTo>
                  <a:pt x="128588" y="64294"/>
                </a:lnTo>
                <a:cubicBezTo>
                  <a:pt x="136490" y="64294"/>
                  <a:pt x="142875" y="70678"/>
                  <a:pt x="142875" y="78581"/>
                </a:cubicBezTo>
                <a:lnTo>
                  <a:pt x="142875" y="107156"/>
                </a:lnTo>
                <a:cubicBezTo>
                  <a:pt x="142875" y="115059"/>
                  <a:pt x="136490" y="121444"/>
                  <a:pt x="128588" y="121444"/>
                </a:cubicBezTo>
                <a:lnTo>
                  <a:pt x="78581" y="121444"/>
                </a:lnTo>
                <a:cubicBezTo>
                  <a:pt x="70678" y="121444"/>
                  <a:pt x="64294" y="115059"/>
                  <a:pt x="64294" y="107156"/>
                </a:cubicBezTo>
                <a:lnTo>
                  <a:pt x="64294" y="78581"/>
                </a:lnTo>
                <a:close/>
                <a:moveTo>
                  <a:pt x="114300" y="142875"/>
                </a:moveTo>
                <a:lnTo>
                  <a:pt x="128588" y="142875"/>
                </a:lnTo>
                <a:cubicBezTo>
                  <a:pt x="148322" y="142875"/>
                  <a:pt x="164306" y="126891"/>
                  <a:pt x="164306" y="107156"/>
                </a:cubicBezTo>
                <a:lnTo>
                  <a:pt x="178594" y="107156"/>
                </a:lnTo>
                <a:cubicBezTo>
                  <a:pt x="186497" y="107156"/>
                  <a:pt x="192881" y="113541"/>
                  <a:pt x="192881" y="121444"/>
                </a:cubicBezTo>
                <a:lnTo>
                  <a:pt x="192881" y="150019"/>
                </a:lnTo>
                <a:cubicBezTo>
                  <a:pt x="192881" y="157922"/>
                  <a:pt x="186497" y="164306"/>
                  <a:pt x="178594" y="164306"/>
                </a:cubicBezTo>
                <a:lnTo>
                  <a:pt x="128588" y="164306"/>
                </a:lnTo>
                <a:cubicBezTo>
                  <a:pt x="120685" y="164306"/>
                  <a:pt x="114300" y="157922"/>
                  <a:pt x="114300" y="150019"/>
                </a:cubicBezTo>
                <a:lnTo>
                  <a:pt x="114300" y="1428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9327" y="148856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104877" y="2165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066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828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590777" y="2165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104877" y="292780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066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2828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590777" y="2927809"/>
            <a:ext cx="685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561827" y="4407881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17534" y="45586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16531" y="4506385"/>
            <a:ext cx="34738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Cluster compatti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Classi ben raggruppate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561827" y="4993147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03870" y="516155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927" y="2798"/>
                </a:moveTo>
                <a:cubicBezTo>
                  <a:pt x="79206" y="-923"/>
                  <a:pt x="73164" y="-923"/>
                  <a:pt x="69443" y="2798"/>
                </a:cubicBezTo>
                <a:lnTo>
                  <a:pt x="50393" y="21848"/>
                </a:lnTo>
                <a:cubicBezTo>
                  <a:pt x="47655" y="24586"/>
                  <a:pt x="46851" y="28664"/>
                  <a:pt x="48339" y="32236"/>
                </a:cubicBezTo>
                <a:cubicBezTo>
                  <a:pt x="49828" y="35808"/>
                  <a:pt x="53310" y="38100"/>
                  <a:pt x="57150" y="38100"/>
                </a:cubicBezTo>
                <a:lnTo>
                  <a:pt x="66675" y="38100"/>
                </a:lnTo>
                <a:lnTo>
                  <a:pt x="66675" y="66675"/>
                </a:lnTo>
                <a:lnTo>
                  <a:pt x="38100" y="66675"/>
                </a:lnTo>
                <a:lnTo>
                  <a:pt x="38100" y="57150"/>
                </a:lnTo>
                <a:cubicBezTo>
                  <a:pt x="38100" y="53310"/>
                  <a:pt x="35778" y="49828"/>
                  <a:pt x="32206" y="48339"/>
                </a:cubicBezTo>
                <a:cubicBezTo>
                  <a:pt x="28635" y="46851"/>
                  <a:pt x="24557" y="47685"/>
                  <a:pt x="21818" y="50393"/>
                </a:cubicBezTo>
                <a:lnTo>
                  <a:pt x="2768" y="69443"/>
                </a:lnTo>
                <a:cubicBezTo>
                  <a:pt x="-952" y="73164"/>
                  <a:pt x="-952" y="79206"/>
                  <a:pt x="2768" y="82927"/>
                </a:cubicBezTo>
                <a:lnTo>
                  <a:pt x="21818" y="101977"/>
                </a:lnTo>
                <a:cubicBezTo>
                  <a:pt x="24557" y="104715"/>
                  <a:pt x="28635" y="105519"/>
                  <a:pt x="32206" y="104031"/>
                </a:cubicBezTo>
                <a:cubicBezTo>
                  <a:pt x="35778" y="102543"/>
                  <a:pt x="38100" y="99090"/>
                  <a:pt x="38100" y="95250"/>
                </a:cubicBezTo>
                <a:lnTo>
                  <a:pt x="38100" y="85725"/>
                </a:lnTo>
                <a:lnTo>
                  <a:pt x="66675" y="85725"/>
                </a:lnTo>
                <a:lnTo>
                  <a:pt x="66675" y="114300"/>
                </a:lnTo>
                <a:lnTo>
                  <a:pt x="57150" y="114300"/>
                </a:lnTo>
                <a:cubicBezTo>
                  <a:pt x="53310" y="114300"/>
                  <a:pt x="49828" y="116622"/>
                  <a:pt x="48339" y="120194"/>
                </a:cubicBezTo>
                <a:cubicBezTo>
                  <a:pt x="46851" y="123765"/>
                  <a:pt x="47685" y="127843"/>
                  <a:pt x="50393" y="130582"/>
                </a:cubicBezTo>
                <a:lnTo>
                  <a:pt x="69443" y="149632"/>
                </a:lnTo>
                <a:cubicBezTo>
                  <a:pt x="73164" y="153353"/>
                  <a:pt x="79206" y="153353"/>
                  <a:pt x="82927" y="149632"/>
                </a:cubicBezTo>
                <a:lnTo>
                  <a:pt x="101977" y="130582"/>
                </a:lnTo>
                <a:cubicBezTo>
                  <a:pt x="104715" y="127843"/>
                  <a:pt x="105519" y="123765"/>
                  <a:pt x="104031" y="120194"/>
                </a:cubicBezTo>
                <a:cubicBezTo>
                  <a:pt x="102543" y="116622"/>
                  <a:pt x="99090" y="114300"/>
                  <a:pt x="95250" y="114300"/>
                </a:cubicBezTo>
                <a:lnTo>
                  <a:pt x="85725" y="114300"/>
                </a:lnTo>
                <a:lnTo>
                  <a:pt x="85725" y="85725"/>
                </a:lnTo>
                <a:lnTo>
                  <a:pt x="114300" y="85725"/>
                </a:lnTo>
                <a:lnTo>
                  <a:pt x="114300" y="95250"/>
                </a:lnTo>
                <a:cubicBezTo>
                  <a:pt x="114300" y="99090"/>
                  <a:pt x="116622" y="102572"/>
                  <a:pt x="120194" y="104061"/>
                </a:cubicBezTo>
                <a:cubicBezTo>
                  <a:pt x="123765" y="105549"/>
                  <a:pt x="127843" y="104715"/>
                  <a:pt x="130582" y="102007"/>
                </a:cubicBezTo>
                <a:lnTo>
                  <a:pt x="149632" y="82957"/>
                </a:lnTo>
                <a:cubicBezTo>
                  <a:pt x="153353" y="79236"/>
                  <a:pt x="153353" y="73194"/>
                  <a:pt x="149632" y="69473"/>
                </a:cubicBezTo>
                <a:lnTo>
                  <a:pt x="130582" y="50423"/>
                </a:lnTo>
                <a:cubicBezTo>
                  <a:pt x="127843" y="47685"/>
                  <a:pt x="123765" y="46881"/>
                  <a:pt x="120194" y="48369"/>
                </a:cubicBezTo>
                <a:cubicBezTo>
                  <a:pt x="116622" y="49857"/>
                  <a:pt x="114300" y="53310"/>
                  <a:pt x="114300" y="57150"/>
                </a:cubicBezTo>
                <a:lnTo>
                  <a:pt x="114300" y="66675"/>
                </a:lnTo>
                <a:lnTo>
                  <a:pt x="85725" y="66675"/>
                </a:lnTo>
                <a:lnTo>
                  <a:pt x="85725" y="38100"/>
                </a:lnTo>
                <a:lnTo>
                  <a:pt x="95250" y="38100"/>
                </a:lnTo>
                <a:cubicBezTo>
                  <a:pt x="99090" y="38100"/>
                  <a:pt x="102572" y="35778"/>
                  <a:pt x="104061" y="32206"/>
                </a:cubicBezTo>
                <a:cubicBezTo>
                  <a:pt x="105549" y="28635"/>
                  <a:pt x="104715" y="24557"/>
                  <a:pt x="102007" y="21818"/>
                </a:cubicBezTo>
                <a:lnTo>
                  <a:pt x="82957" y="276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98313" y="5104567"/>
            <a:ext cx="32782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Confini inter-classe chiari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196765" y="1299034"/>
            <a:ext cx="5600700" cy="4257675"/>
          </a:xfrm>
          <a:custGeom>
            <a:avLst/>
            <a:gdLst/>
            <a:ahLst/>
            <a:cxnLst/>
            <a:rect l="l" t="t" r="r" b="b"/>
            <a:pathLst>
              <a:path w="5600700" h="3819525">
                <a:moveTo>
                  <a:pt x="0" y="0"/>
                </a:moveTo>
                <a:lnTo>
                  <a:pt x="5600700" y="0"/>
                </a:lnTo>
                <a:lnTo>
                  <a:pt x="5600700" y="3819525"/>
                </a:lnTo>
                <a:lnTo>
                  <a:pt x="0" y="3819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200627" y="127998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419702" y="152287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759310" y="1481370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391127" y="4381595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524477" y="4545311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0" y="100013"/>
                </a:moveTo>
                <a:cubicBezTo>
                  <a:pt x="0" y="123676"/>
                  <a:pt x="19199" y="142875"/>
                  <a:pt x="42863" y="142875"/>
                </a:cubicBezTo>
                <a:lnTo>
                  <a:pt x="133350" y="142875"/>
                </a:lnTo>
                <a:cubicBezTo>
                  <a:pt x="154394" y="142875"/>
                  <a:pt x="171450" y="125819"/>
                  <a:pt x="171450" y="104775"/>
                </a:cubicBezTo>
                <a:cubicBezTo>
                  <a:pt x="171450" y="89416"/>
                  <a:pt x="162371" y="76170"/>
                  <a:pt x="149275" y="70158"/>
                </a:cubicBezTo>
                <a:cubicBezTo>
                  <a:pt x="151269" y="66258"/>
                  <a:pt x="152400" y="61823"/>
                  <a:pt x="152400" y="57150"/>
                </a:cubicBezTo>
                <a:cubicBezTo>
                  <a:pt x="152400" y="41374"/>
                  <a:pt x="139601" y="28575"/>
                  <a:pt x="123825" y="28575"/>
                </a:cubicBezTo>
                <a:cubicBezTo>
                  <a:pt x="118556" y="28575"/>
                  <a:pt x="113645" y="30004"/>
                  <a:pt x="109418" y="32474"/>
                </a:cubicBezTo>
                <a:cubicBezTo>
                  <a:pt x="102245" y="18842"/>
                  <a:pt x="87928" y="9525"/>
                  <a:pt x="71438" y="9525"/>
                </a:cubicBezTo>
                <a:cubicBezTo>
                  <a:pt x="47774" y="9525"/>
                  <a:pt x="28575" y="28724"/>
                  <a:pt x="28575" y="52388"/>
                </a:cubicBezTo>
                <a:cubicBezTo>
                  <a:pt x="28575" y="54769"/>
                  <a:pt x="28783" y="57120"/>
                  <a:pt x="29141" y="59382"/>
                </a:cubicBezTo>
                <a:cubicBezTo>
                  <a:pt x="12204" y="65097"/>
                  <a:pt x="0" y="81141"/>
                  <a:pt x="0" y="10001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6810227" y="4486359"/>
            <a:ext cx="33446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Cluster più diffusi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Maggiore dispersione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391127" y="4956634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810227" y="5064667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Sovrapposizioni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Classi meno distinte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371327" y="5785372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20715" y="6061597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1000659" y="5921444"/>
            <a:ext cx="885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000659" y="6226244"/>
            <a:ext cx="105417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produce uno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spazio latente più strutturato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cluster separati, mentre l'AE genera rappresentazioni più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diffuse e sovrapposte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FEF576C-A267-4878-CF28-0C5293B9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027" y="3502484"/>
            <a:ext cx="3784600" cy="127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0356534-467A-2602-9AC2-14B63605BC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33"/>
          <a:stretch>
            <a:fillRect/>
          </a:stretch>
        </p:blipFill>
        <p:spPr>
          <a:xfrm>
            <a:off x="649602" y="1822909"/>
            <a:ext cx="2595350" cy="246672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1FFD2BF-606C-3A38-A2F2-0968406D9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960" y="1954349"/>
            <a:ext cx="1215167" cy="1205173"/>
          </a:xfrm>
          <a:prstGeom prst="rect">
            <a:avLst/>
          </a:prstGeom>
        </p:spPr>
      </p:pic>
      <p:sp>
        <p:nvSpPr>
          <p:cNvPr id="52" name="Shape 40">
            <a:extLst>
              <a:ext uri="{FF2B5EF4-FFF2-40B4-BE49-F238E27FC236}">
                <a16:creationId xmlns:a16="http://schemas.microsoft.com/office/drawing/2014/main" id="{1DEE9D49-498D-36AE-23C1-6FA072A57F09}"/>
              </a:ext>
            </a:extLst>
          </p:cNvPr>
          <p:cNvSpPr/>
          <p:nvPr/>
        </p:nvSpPr>
        <p:spPr>
          <a:xfrm>
            <a:off x="6543527" y="511909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19050"/>
                </a:moveTo>
                <a:cubicBezTo>
                  <a:pt x="47625" y="13781"/>
                  <a:pt x="43369" y="9525"/>
                  <a:pt x="38100" y="9525"/>
                </a:cubicBezTo>
                <a:cubicBezTo>
                  <a:pt x="32831" y="9525"/>
                  <a:pt x="28575" y="13781"/>
                  <a:pt x="28575" y="19050"/>
                </a:cubicBezTo>
                <a:lnTo>
                  <a:pt x="28575" y="38100"/>
                </a:lnTo>
                <a:lnTo>
                  <a:pt x="9525" y="38100"/>
                </a:ln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38100" y="57150"/>
                </a:lnTo>
                <a:cubicBezTo>
                  <a:pt x="43369" y="57150"/>
                  <a:pt x="47625" y="52894"/>
                  <a:pt x="47625" y="47625"/>
                </a:cubicBezTo>
                <a:lnTo>
                  <a:pt x="47625" y="1905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28575" y="114300"/>
                </a:lnTo>
                <a:lnTo>
                  <a:pt x="28575" y="133350"/>
                </a:lnTo>
                <a:cubicBezTo>
                  <a:pt x="28575" y="138619"/>
                  <a:pt x="32831" y="142875"/>
                  <a:pt x="38100" y="142875"/>
                </a:cubicBezTo>
                <a:cubicBezTo>
                  <a:pt x="43369" y="142875"/>
                  <a:pt x="47625" y="138619"/>
                  <a:pt x="47625" y="133350"/>
                </a:cubicBezTo>
                <a:lnTo>
                  <a:pt x="47625" y="104775"/>
                </a:lnTo>
                <a:cubicBezTo>
                  <a:pt x="47625" y="99506"/>
                  <a:pt x="43369" y="95250"/>
                  <a:pt x="38100" y="95250"/>
                </a:cubicBezTo>
                <a:lnTo>
                  <a:pt x="9525" y="95250"/>
                </a:lnTo>
                <a:close/>
                <a:moveTo>
                  <a:pt x="104775" y="19050"/>
                </a:moveTo>
                <a:cubicBezTo>
                  <a:pt x="104775" y="13781"/>
                  <a:pt x="100519" y="9525"/>
                  <a:pt x="95250" y="9525"/>
                </a:cubicBezTo>
                <a:cubicBezTo>
                  <a:pt x="89981" y="9525"/>
                  <a:pt x="85725" y="13781"/>
                  <a:pt x="85725" y="19050"/>
                </a:cubicBezTo>
                <a:lnTo>
                  <a:pt x="85725" y="47625"/>
                </a:lnTo>
                <a:cubicBezTo>
                  <a:pt x="85725" y="52894"/>
                  <a:pt x="89981" y="57150"/>
                  <a:pt x="95250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104775" y="38100"/>
                </a:lnTo>
                <a:lnTo>
                  <a:pt x="104775" y="19050"/>
                </a:lnTo>
                <a:close/>
                <a:moveTo>
                  <a:pt x="95250" y="95250"/>
                </a:moveTo>
                <a:cubicBezTo>
                  <a:pt x="89981" y="95250"/>
                  <a:pt x="85725" y="99506"/>
                  <a:pt x="85725" y="104775"/>
                </a:cubicBezTo>
                <a:lnTo>
                  <a:pt x="85725" y="133350"/>
                </a:lnTo>
                <a:cubicBezTo>
                  <a:pt x="85725" y="138619"/>
                  <a:pt x="89981" y="142875"/>
                  <a:pt x="95250" y="142875"/>
                </a:cubicBezTo>
                <a:cubicBezTo>
                  <a:pt x="100519" y="142875"/>
                  <a:pt x="104775" y="138619"/>
                  <a:pt x="104775" y="133350"/>
                </a:cubicBezTo>
                <a:lnTo>
                  <a:pt x="104775" y="114300"/>
                </a:ln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0" y="9525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9273746-9A7A-EAED-B2ED-0F4A21228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126" y="1854977"/>
            <a:ext cx="2461483" cy="235052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F361A95-BC2B-374D-7921-FB9474A2D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115" y="1939931"/>
            <a:ext cx="1272613" cy="1205173"/>
          </a:xfrm>
          <a:prstGeom prst="rect">
            <a:avLst/>
          </a:prstGeom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4635E787-0B77-AEFD-9457-804E10D2680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3" name="Shape 0">
              <a:extLst>
                <a:ext uri="{FF2B5EF4-FFF2-40B4-BE49-F238E27FC236}">
                  <a16:creationId xmlns:a16="http://schemas.microsoft.com/office/drawing/2014/main" id="{A29E1DBF-CA9A-9DC6-79D1-C65E4D2ABAA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58437BD4-378F-EEEA-52D5-F1FCBC3442B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7634" y="402772"/>
            <a:ext cx="92215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vs </a:t>
            </a:r>
            <a:r>
              <a:rPr lang="it-IT" sz="2700" b="1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Qualitativo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126" y="753836"/>
            <a:ext cx="6248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Tabella riepilogativa delle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27729"/>
            <a:ext cx="11398169" cy="3629025"/>
          </a:xfrm>
          <a:custGeom>
            <a:avLst/>
            <a:gdLst/>
            <a:ahLst/>
            <a:cxnLst/>
            <a:rect l="l" t="t" r="r" b="b"/>
            <a:pathLst>
              <a:path w="11430000" h="3629025">
                <a:moveTo>
                  <a:pt x="0" y="0"/>
                </a:moveTo>
                <a:lnTo>
                  <a:pt x="11430000" y="0"/>
                </a:lnTo>
                <a:lnTo>
                  <a:pt x="11430000" y="3629025"/>
                </a:lnTo>
                <a:lnTo>
                  <a:pt x="0" y="36290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286067"/>
              </p:ext>
            </p:extLst>
          </p:nvPr>
        </p:nvGraphicFramePr>
        <p:xfrm>
          <a:off x="371328" y="1427729"/>
          <a:ext cx="11398170" cy="3629024"/>
        </p:xfrm>
        <a:graphic>
          <a:graphicData uri="http://schemas.openxmlformats.org/drawingml/2006/table">
            <a:tbl>
              <a:tblPr/>
              <a:tblGrid>
                <a:gridCol w="4090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4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Aspetto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Accuratezza (SVM)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80.6%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79.8%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Errore di Ricostruzione (MSE)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0.089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0.127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Varianza spiegata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90.2%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N/A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Interpretabilità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Eigenfaces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Black-box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Tempo di Addestramento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&lt; 1 sec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~ 2 min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Cluster t-SNE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Compatti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E8EEF3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Diffusi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BE5D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1001" y="554355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96674" y="582930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01485" y="5684928"/>
            <a:ext cx="9172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Osservazione Chiave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01485" y="5992586"/>
            <a:ext cx="10768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questo dataset,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è competitivo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nonostante la linearità. La semplicità vince quando i dati hanno struttura lineare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A609358-830A-B43B-7678-B6F6F539EB4C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2" name="Shape 0">
              <a:extLst>
                <a:ext uri="{FF2B5EF4-FFF2-40B4-BE49-F238E27FC236}">
                  <a16:creationId xmlns:a16="http://schemas.microsoft.com/office/drawing/2014/main" id="{72565F63-DEC1-F26A-549B-6586E2256BA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F0227CA0-39E7-25A6-108D-FC8F477D004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30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7081" y="394607"/>
            <a:ext cx="820102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vs </a:t>
            </a:r>
            <a:r>
              <a:rPr lang="it-IT" sz="2700" b="1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Confronto Quantitativo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7081" y="744650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Prestazione dei 4 modelli testati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425688"/>
            <a:ext cx="11430000" cy="2466975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619388"/>
              </p:ext>
            </p:extLst>
          </p:nvPr>
        </p:nvGraphicFramePr>
        <p:xfrm>
          <a:off x="381000" y="1425688"/>
          <a:ext cx="11430000" cy="2482964"/>
        </p:xfrm>
        <a:graphic>
          <a:graphicData uri="http://schemas.openxmlformats.org/drawingml/2006/table">
            <a:tbl>
              <a:tblPr/>
              <a:tblGrid>
                <a:gridCol w="171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6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3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469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Modello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Feature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Accuratezza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F1-Score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ROC-AUC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95% Int. </a:t>
                      </a:r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Confid</a:t>
                      </a:r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.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CV </a:t>
                      </a:r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Fold</a:t>
                      </a:r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Acc.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Rete Neurale</a:t>
                      </a:r>
                      <a:endParaRPr lang="it-IT" sz="1200" b="1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0.849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0.852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0.981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[0.80, 0.89]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Rete Neurale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0.818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0.820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0.972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[0.77, 0.86]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0.798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0.802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0.980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[0.76, 0.85]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0.815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0.798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0.794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0.971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[0.75, 0.84]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0.779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1000" y="4339658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76263" y="4630171"/>
            <a:ext cx="319087" cy="319087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96642" y="0"/>
                </a:moveTo>
                <a:lnTo>
                  <a:pt x="246660" y="0"/>
                </a:lnTo>
                <a:cubicBezTo>
                  <a:pt x="264408" y="0"/>
                  <a:pt x="278874" y="14600"/>
                  <a:pt x="278204" y="32281"/>
                </a:cubicBezTo>
                <a:cubicBezTo>
                  <a:pt x="278070" y="35830"/>
                  <a:pt x="277937" y="39380"/>
                  <a:pt x="277736" y="42863"/>
                </a:cubicBezTo>
                <a:lnTo>
                  <a:pt x="310954" y="42863"/>
                </a:lnTo>
                <a:cubicBezTo>
                  <a:pt x="328434" y="42863"/>
                  <a:pt x="343838" y="57329"/>
                  <a:pt x="342498" y="76215"/>
                </a:cubicBezTo>
                <a:cubicBezTo>
                  <a:pt x="337475" y="145666"/>
                  <a:pt x="301980" y="183840"/>
                  <a:pt x="263470" y="203798"/>
                </a:cubicBezTo>
                <a:cubicBezTo>
                  <a:pt x="252889" y="209290"/>
                  <a:pt x="242106" y="213375"/>
                  <a:pt x="231859" y="216389"/>
                </a:cubicBezTo>
                <a:cubicBezTo>
                  <a:pt x="218331" y="235543"/>
                  <a:pt x="204267" y="245656"/>
                  <a:pt x="193082" y="251080"/>
                </a:cubicBezTo>
                <a:lnTo>
                  <a:pt x="193082" y="300038"/>
                </a:lnTo>
                <a:lnTo>
                  <a:pt x="235945" y="300038"/>
                </a:lnTo>
                <a:cubicBezTo>
                  <a:pt x="247799" y="300038"/>
                  <a:pt x="257376" y="309615"/>
                  <a:pt x="257376" y="321469"/>
                </a:cubicBezTo>
                <a:cubicBezTo>
                  <a:pt x="257376" y="333323"/>
                  <a:pt x="247799" y="342900"/>
                  <a:pt x="235945" y="342900"/>
                </a:cubicBezTo>
                <a:lnTo>
                  <a:pt x="107357" y="342900"/>
                </a:lnTo>
                <a:cubicBezTo>
                  <a:pt x="95503" y="342900"/>
                  <a:pt x="85926" y="333323"/>
                  <a:pt x="85926" y="321469"/>
                </a:cubicBezTo>
                <a:cubicBezTo>
                  <a:pt x="85926" y="309615"/>
                  <a:pt x="95503" y="300038"/>
                  <a:pt x="107357" y="300038"/>
                </a:cubicBezTo>
                <a:lnTo>
                  <a:pt x="150220" y="300038"/>
                </a:lnTo>
                <a:lnTo>
                  <a:pt x="150220" y="251080"/>
                </a:lnTo>
                <a:cubicBezTo>
                  <a:pt x="139504" y="245924"/>
                  <a:pt x="126176" y="236347"/>
                  <a:pt x="113184" y="218733"/>
                </a:cubicBezTo>
                <a:cubicBezTo>
                  <a:pt x="100861" y="215518"/>
                  <a:pt x="87466" y="210629"/>
                  <a:pt x="74407" y="203262"/>
                </a:cubicBezTo>
                <a:cubicBezTo>
                  <a:pt x="38174" y="182969"/>
                  <a:pt x="5492" y="144728"/>
                  <a:pt x="804" y="76081"/>
                </a:cubicBezTo>
                <a:cubicBezTo>
                  <a:pt x="-469" y="57262"/>
                  <a:pt x="14868" y="42796"/>
                  <a:pt x="32348" y="42796"/>
                </a:cubicBezTo>
                <a:lnTo>
                  <a:pt x="65566" y="42796"/>
                </a:lnTo>
                <a:cubicBezTo>
                  <a:pt x="65365" y="39313"/>
                  <a:pt x="65231" y="35830"/>
                  <a:pt x="65097" y="32214"/>
                </a:cubicBezTo>
                <a:cubicBezTo>
                  <a:pt x="64428" y="14466"/>
                  <a:pt x="78894" y="-67"/>
                  <a:pt x="96642" y="-67"/>
                </a:cubicBezTo>
                <a:close/>
                <a:moveTo>
                  <a:pt x="67977" y="75009"/>
                </a:moveTo>
                <a:lnTo>
                  <a:pt x="32884" y="75009"/>
                </a:lnTo>
                <a:cubicBezTo>
                  <a:pt x="37036" y="131735"/>
                  <a:pt x="63088" y="160132"/>
                  <a:pt x="89944" y="175200"/>
                </a:cubicBezTo>
                <a:cubicBezTo>
                  <a:pt x="80300" y="150220"/>
                  <a:pt x="72330" y="117604"/>
                  <a:pt x="67977" y="75009"/>
                </a:cubicBezTo>
                <a:close/>
                <a:moveTo>
                  <a:pt x="254496" y="171986"/>
                </a:moveTo>
                <a:cubicBezTo>
                  <a:pt x="281620" y="156046"/>
                  <a:pt x="306132" y="127717"/>
                  <a:pt x="310284" y="75009"/>
                </a:cubicBezTo>
                <a:lnTo>
                  <a:pt x="275258" y="75009"/>
                </a:lnTo>
                <a:cubicBezTo>
                  <a:pt x="271105" y="115796"/>
                  <a:pt x="263604" y="147474"/>
                  <a:pt x="254496" y="17198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613" y="4511108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Vincitore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613" y="4784952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 + PCA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54093" y="4442052"/>
            <a:ext cx="334531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~</a:t>
            </a: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402283" y="4707561"/>
            <a:ext cx="3197126" cy="4214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F1 85.2% | ROC-AUC 98.1%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1C35F9D-8476-768A-75B9-B59A3F691BE5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4" name="Shape 0">
              <a:extLst>
                <a:ext uri="{FF2B5EF4-FFF2-40B4-BE49-F238E27FC236}">
                  <a16:creationId xmlns:a16="http://schemas.microsoft.com/office/drawing/2014/main" id="{AFE96BB0-D9A6-7BAA-52F0-11D9D45D6AA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5FBAB447-1DA3-1AB4-A250-E24E0690039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552" y="401241"/>
            <a:ext cx="519737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Perché NN + PCA Vince?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3666"/>
            <a:ext cx="350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 risultato contro-intuitivo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42174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914400">
                <a:moveTo>
                  <a:pt x="0" y="0"/>
                </a:moveTo>
                <a:lnTo>
                  <a:pt x="11430000" y="0"/>
                </a:lnTo>
                <a:lnTo>
                  <a:pt x="11430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47540" y="153267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8667" y="1479606"/>
            <a:ext cx="10925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Risultato Contro-intuitivo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55704" y="1813321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Perché il metodo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lineare (PCA)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batte quello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non-lineare (AE)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?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81000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81000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71500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23875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999" y="2879441"/>
            <a:ext cx="19675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Dataset Allineato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71500" y="3372019"/>
            <a:ext cx="329837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LFW ha volti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già centrati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La variabilità principale è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lineare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(illuminazione, posa)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254401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254401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444901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97276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016401" y="2871277"/>
            <a:ext cx="18171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Scarsità dei Dati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444902" y="3372019"/>
            <a:ext cx="3303006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1,288 samples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sono insufficienti per addestrare AE complessi. Rischio di 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127950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127950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18450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270825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889949" y="2871277"/>
            <a:ext cx="2159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Ibrido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18451" y="3372019"/>
            <a:ext cx="3302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su feature PCA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consente decisioni non-lineari su f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eature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lineari robuste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81000" y="4667419"/>
            <a:ext cx="11430000" cy="1666875"/>
          </a:xfrm>
          <a:custGeom>
            <a:avLst/>
            <a:gdLst/>
            <a:ahLst/>
            <a:cxnLst/>
            <a:rect l="l" t="t" r="r" b="b"/>
            <a:pathLst>
              <a:path w="11430000" h="1666875">
                <a:moveTo>
                  <a:pt x="0" y="0"/>
                </a:moveTo>
                <a:lnTo>
                  <a:pt x="11430000" y="0"/>
                </a:lnTo>
                <a:lnTo>
                  <a:pt x="11430000" y="1666875"/>
                </a:lnTo>
                <a:lnTo>
                  <a:pt x="0" y="16668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00075" y="489125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48779" y="4857919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Rasoio di Occam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71499" y="5267494"/>
            <a:ext cx="11049001" cy="876300"/>
          </a:xfrm>
          <a:custGeom>
            <a:avLst/>
            <a:gdLst/>
            <a:ahLst/>
            <a:cxnLst/>
            <a:rect l="l" t="t" r="r" b="b"/>
            <a:pathLst>
              <a:path w="5448300" h="876300">
                <a:moveTo>
                  <a:pt x="0" y="0"/>
                </a:moveTo>
                <a:lnTo>
                  <a:pt x="5448300" y="0"/>
                </a:lnTo>
                <a:lnTo>
                  <a:pt x="54483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47456" y="5378733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Principio applicato al Machine Learning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47713" y="5715169"/>
            <a:ext cx="106081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«Un modello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semplice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spiega i dati è migliore di un modello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complesso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</a:t>
            </a:r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overfitta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la semplicità è la più grande complessità»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324600" y="5762794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AE2D6242-3A01-65E8-A7FC-BB6E4C2FB642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4536A738-E045-61BD-2742-35E6548797A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4765B4F0-128F-737B-FE3C-B838226B82A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7634" y="396564"/>
            <a:ext cx="5143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SVM su PCA: Curva 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7634" y="752814"/>
            <a:ext cx="40095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multiclasse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approccio One vs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34943"/>
            <a:ext cx="5846836" cy="4060921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34943"/>
            <a:ext cx="45719" cy="4060921"/>
          </a:xfrm>
          <a:custGeom>
            <a:avLst/>
            <a:gdLst/>
            <a:ahLst/>
            <a:cxnLst/>
            <a:rect l="l" t="t" r="r" b="b"/>
            <a:pathLst>
              <a:path w="38100" h="3571875">
                <a:moveTo>
                  <a:pt x="0" y="0"/>
                </a:moveTo>
                <a:lnTo>
                  <a:pt x="38100" y="0"/>
                </a:lnTo>
                <a:lnTo>
                  <a:pt x="3810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587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0126" y="1517279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38175" y="2078993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71525" y="223139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7274" y="2176965"/>
            <a:ext cx="27105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Tutte le classi: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AUC ≥ 0.95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38175" y="2735718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2000" y="288811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57275" y="2836071"/>
            <a:ext cx="23921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Hugo Chavez: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AUC ≈ 1.00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8175" y="3375765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71525" y="352816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23813" y="47625"/>
                </a:moveTo>
                <a:cubicBezTo>
                  <a:pt x="29081" y="47625"/>
                  <a:pt x="33338" y="51881"/>
                  <a:pt x="33338" y="57150"/>
                </a:cubicBezTo>
                <a:lnTo>
                  <a:pt x="33338" y="133350"/>
                </a:lnTo>
                <a:cubicBezTo>
                  <a:pt x="33338" y="138619"/>
                  <a:pt x="29081" y="142875"/>
                  <a:pt x="23813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57150"/>
                </a:lnTo>
                <a:cubicBezTo>
                  <a:pt x="0" y="51881"/>
                  <a:pt x="4256" y="47625"/>
                  <a:pt x="9525" y="47625"/>
                </a:cubicBezTo>
                <a:lnTo>
                  <a:pt x="23813" y="47625"/>
                </a:lnTo>
                <a:close/>
                <a:moveTo>
                  <a:pt x="80546" y="4763"/>
                </a:moveTo>
                <a:cubicBezTo>
                  <a:pt x="88672" y="4763"/>
                  <a:pt x="95250" y="11341"/>
                  <a:pt x="95250" y="19467"/>
                </a:cubicBezTo>
                <a:lnTo>
                  <a:pt x="95250" y="20717"/>
                </a:lnTo>
                <a:cubicBezTo>
                  <a:pt x="95250" y="22741"/>
                  <a:pt x="94863" y="24765"/>
                  <a:pt x="94119" y="26640"/>
                </a:cubicBezTo>
                <a:lnTo>
                  <a:pt x="85725" y="47625"/>
                </a:lnTo>
                <a:lnTo>
                  <a:pt x="133350" y="47625"/>
                </a:lnTo>
                <a:cubicBezTo>
                  <a:pt x="141238" y="47625"/>
                  <a:pt x="147638" y="54025"/>
                  <a:pt x="147638" y="61912"/>
                </a:cubicBezTo>
                <a:cubicBezTo>
                  <a:pt x="147638" y="67776"/>
                  <a:pt x="144095" y="72807"/>
                  <a:pt x="139035" y="75009"/>
                </a:cubicBezTo>
                <a:cubicBezTo>
                  <a:pt x="144095" y="77212"/>
                  <a:pt x="147638" y="82242"/>
                  <a:pt x="147638" y="88106"/>
                </a:cubicBezTo>
                <a:cubicBezTo>
                  <a:pt x="147638" y="95071"/>
                  <a:pt x="142637" y="100876"/>
                  <a:pt x="136029" y="102126"/>
                </a:cubicBezTo>
                <a:cubicBezTo>
                  <a:pt x="137339" y="104299"/>
                  <a:pt x="138113" y="106829"/>
                  <a:pt x="138113" y="109537"/>
                </a:cubicBezTo>
                <a:cubicBezTo>
                  <a:pt x="138113" y="116145"/>
                  <a:pt x="133648" y="121682"/>
                  <a:pt x="127575" y="123319"/>
                </a:cubicBezTo>
                <a:cubicBezTo>
                  <a:pt x="128230" y="124956"/>
                  <a:pt x="128588" y="126742"/>
                  <a:pt x="128588" y="128588"/>
                </a:cubicBezTo>
                <a:cubicBezTo>
                  <a:pt x="128588" y="136475"/>
                  <a:pt x="122188" y="142875"/>
                  <a:pt x="114300" y="142875"/>
                </a:cubicBezTo>
                <a:lnTo>
                  <a:pt x="88136" y="142875"/>
                </a:lnTo>
                <a:cubicBezTo>
                  <a:pt x="77331" y="142875"/>
                  <a:pt x="66824" y="139184"/>
                  <a:pt x="58400" y="132427"/>
                </a:cubicBezTo>
                <a:lnTo>
                  <a:pt x="54769" y="129540"/>
                </a:lnTo>
                <a:cubicBezTo>
                  <a:pt x="50244" y="125938"/>
                  <a:pt x="47625" y="120461"/>
                  <a:pt x="47625" y="114657"/>
                </a:cubicBezTo>
                <a:lnTo>
                  <a:pt x="47625" y="59115"/>
                </a:lnTo>
                <a:cubicBezTo>
                  <a:pt x="47625" y="54679"/>
                  <a:pt x="48667" y="50304"/>
                  <a:pt x="50631" y="46345"/>
                </a:cubicBezTo>
                <a:lnTo>
                  <a:pt x="67360" y="12889"/>
                </a:lnTo>
                <a:cubicBezTo>
                  <a:pt x="69860" y="7918"/>
                  <a:pt x="74950" y="4763"/>
                  <a:pt x="80546" y="47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57275" y="3491425"/>
            <a:ext cx="23921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Separabilità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quasi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lineare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38175" y="4212998"/>
            <a:ext cx="540067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352894" y="1419319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Curva 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866537" y="3916218"/>
            <a:ext cx="742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362700" y="4487718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04158" y="6042669"/>
            <a:ext cx="263966" cy="263966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38907" y="5873385"/>
            <a:ext cx="539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38907" y="6174652"/>
            <a:ext cx="7356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Elevato AUC indica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capacità discriminativa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 modello su tutte le classi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200C6BA-10FD-B322-9024-17D6E0E8828B}"/>
              </a:ext>
            </a:extLst>
          </p:cNvPr>
          <p:cNvGrpSpPr/>
          <p:nvPr/>
        </p:nvGrpSpPr>
        <p:grpSpPr>
          <a:xfrm>
            <a:off x="6652751" y="1330861"/>
            <a:ext cx="5097671" cy="4065003"/>
            <a:chOff x="6624870" y="817240"/>
            <a:chExt cx="5010150" cy="4065003"/>
          </a:xfrm>
        </p:grpSpPr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011D6E61-24F3-ABF6-C8FC-539AC6AF21DD}"/>
                </a:ext>
              </a:extLst>
            </p:cNvPr>
            <p:cNvSpPr/>
            <p:nvPr/>
          </p:nvSpPr>
          <p:spPr>
            <a:xfrm>
              <a:off x="6624870" y="817240"/>
              <a:ext cx="5010150" cy="4065003"/>
            </a:xfrm>
            <a:custGeom>
              <a:avLst/>
              <a:gdLst/>
              <a:ahLst/>
              <a:cxnLst/>
              <a:rect l="l" t="t" r="r" b="b"/>
              <a:pathLst>
                <a:path w="5581650" h="3571875">
                  <a:moveTo>
                    <a:pt x="0" y="0"/>
                  </a:moveTo>
                  <a:lnTo>
                    <a:pt x="5581650" y="0"/>
                  </a:lnTo>
                  <a:lnTo>
                    <a:pt x="5581650" y="3571875"/>
                  </a:lnTo>
                  <a:lnTo>
                    <a:pt x="0" y="3571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95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BC2ECD-333A-92CB-11BE-19ADD13F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849" y="986857"/>
              <a:ext cx="4638949" cy="3697533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44793F04-B3BE-17A2-8B0A-66CF0AF369F3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4" name="Shape 0">
              <a:extLst>
                <a:ext uri="{FF2B5EF4-FFF2-40B4-BE49-F238E27FC236}">
                  <a16:creationId xmlns:a16="http://schemas.microsoft.com/office/drawing/2014/main" id="{9AF2F961-4660-00A9-BC83-4944449A49E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7AE89633-B5B9-8C3E-DA65-FAB9723DA4B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34" name="Text 18">
            <a:extLst>
              <a:ext uri="{FF2B5EF4-FFF2-40B4-BE49-F238E27FC236}">
                <a16:creationId xmlns:a16="http://schemas.microsoft.com/office/drawing/2014/main" id="{CBD27DBE-ECEE-41DE-7055-7C2AF78F37C6}"/>
              </a:ext>
            </a:extLst>
          </p:cNvPr>
          <p:cNvSpPr/>
          <p:nvPr/>
        </p:nvSpPr>
        <p:spPr>
          <a:xfrm>
            <a:off x="864997" y="433954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Schema 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One-vs-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37" name="Text 19">
            <a:extLst>
              <a:ext uri="{FF2B5EF4-FFF2-40B4-BE49-F238E27FC236}">
                <a16:creationId xmlns:a16="http://schemas.microsoft.com/office/drawing/2014/main" id="{1CA01F33-0308-BCDE-F6AD-9E87E8C9E4FA}"/>
              </a:ext>
            </a:extLst>
          </p:cNvPr>
          <p:cNvSpPr/>
          <p:nvPr/>
        </p:nvSpPr>
        <p:spPr>
          <a:xfrm>
            <a:off x="864997" y="4600801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micro/macro </a:t>
            </a: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averaging</a:t>
            </a:r>
            <a:endParaRPr lang="it-IT" sz="15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28">
            <a:extLst>
              <a:ext uri="{FF2B5EF4-FFF2-40B4-BE49-F238E27FC236}">
                <a16:creationId xmlns:a16="http://schemas.microsoft.com/office/drawing/2014/main" id="{253CBB9B-F71D-DD97-809B-15B2775E42F7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5798" y="401241"/>
            <a:ext cx="723627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PCA: Curva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5798" y="747713"/>
            <a:ext cx="503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Migliori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17585" y="1298972"/>
            <a:ext cx="5849863" cy="4096892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9578" y="1298972"/>
            <a:ext cx="45719" cy="4096892"/>
          </a:xfrm>
          <a:custGeom>
            <a:avLst/>
            <a:gdLst/>
            <a:ahLst/>
            <a:cxnLst/>
            <a:rect l="l" t="t" r="r" b="b"/>
            <a:pathLst>
              <a:path w="38100" h="3571875">
                <a:moveTo>
                  <a:pt x="0" y="0"/>
                </a:moveTo>
                <a:lnTo>
                  <a:pt x="38100" y="0"/>
                </a:lnTo>
                <a:lnTo>
                  <a:pt x="3810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5019" y="152281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95816" y="7769"/>
                </a:moveTo>
                <a:cubicBezTo>
                  <a:pt x="90234" y="2188"/>
                  <a:pt x="81171" y="2188"/>
                  <a:pt x="75590" y="7769"/>
                </a:cubicBezTo>
                <a:lnTo>
                  <a:pt x="4152" y="79206"/>
                </a:lnTo>
                <a:cubicBezTo>
                  <a:pt x="-1429" y="84787"/>
                  <a:pt x="-1429" y="93851"/>
                  <a:pt x="4152" y="99432"/>
                </a:cubicBezTo>
                <a:cubicBezTo>
                  <a:pt x="9733" y="105013"/>
                  <a:pt x="18797" y="105013"/>
                  <a:pt x="24378" y="99432"/>
                </a:cubicBezTo>
                <a:lnTo>
                  <a:pt x="71438" y="52373"/>
                </a:lnTo>
                <a:lnTo>
                  <a:pt x="71438" y="217884"/>
                </a:lnTo>
                <a:cubicBezTo>
                  <a:pt x="71438" y="225787"/>
                  <a:pt x="77822" y="232172"/>
                  <a:pt x="85725" y="232172"/>
                </a:cubicBezTo>
                <a:cubicBezTo>
                  <a:pt x="93628" y="232172"/>
                  <a:pt x="100013" y="225787"/>
                  <a:pt x="100013" y="217884"/>
                </a:cubicBezTo>
                <a:lnTo>
                  <a:pt x="100013" y="52373"/>
                </a:lnTo>
                <a:lnTo>
                  <a:pt x="147072" y="99432"/>
                </a:lnTo>
                <a:cubicBezTo>
                  <a:pt x="152653" y="105013"/>
                  <a:pt x="161717" y="105013"/>
                  <a:pt x="167298" y="99432"/>
                </a:cubicBezTo>
                <a:cubicBezTo>
                  <a:pt x="172879" y="93851"/>
                  <a:pt x="172879" y="84787"/>
                  <a:pt x="167298" y="79206"/>
                </a:cubicBezTo>
                <a:lnTo>
                  <a:pt x="95860" y="776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9819" y="147994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Miglioramenti rispetto a SVM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35020" y="2035544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68370" y="218794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4120" y="2149844"/>
            <a:ext cx="30606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Prestazioni superiori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ed alto TPR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35020" y="2692854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8370" y="284525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54120" y="2835729"/>
            <a:ext cx="3060681" cy="145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Confini decisionali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flessibili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5020" y="3350079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9320" y="350247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54120" y="3492954"/>
            <a:ext cx="3060681" cy="175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Migliore gestione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difficili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343649" y="1295400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Curva ROC - Best Model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627965" y="3720951"/>
            <a:ext cx="1009650" cy="38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362700" y="433387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09600" y="6029759"/>
            <a:ext cx="273069" cy="273069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29382" y="5906426"/>
            <a:ext cx="17219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Modello Migliore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29382" y="6173126"/>
            <a:ext cx="2767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 +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10548258" y="5827504"/>
            <a:ext cx="1009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0.981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633983" y="6132304"/>
            <a:ext cx="92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37" name="Shape 4">
            <a:extLst>
              <a:ext uri="{FF2B5EF4-FFF2-40B4-BE49-F238E27FC236}">
                <a16:creationId xmlns:a16="http://schemas.microsoft.com/office/drawing/2014/main" id="{B0D43CE4-C35A-F145-3A53-4BD3131F3633}"/>
              </a:ext>
            </a:extLst>
          </p:cNvPr>
          <p:cNvSpPr/>
          <p:nvPr/>
        </p:nvSpPr>
        <p:spPr>
          <a:xfrm>
            <a:off x="6676743" y="1295401"/>
            <a:ext cx="5097671" cy="4100464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C827FFA-0AAA-2021-1F0A-7831A104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22" y="1469065"/>
            <a:ext cx="4728778" cy="3756079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9DCE72-D629-3BE1-EEE7-350EBEE96CD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1" name="Shape 0">
              <a:extLst>
                <a:ext uri="{FF2B5EF4-FFF2-40B4-BE49-F238E27FC236}">
                  <a16:creationId xmlns:a16="http://schemas.microsoft.com/office/drawing/2014/main" id="{556E46FE-34C1-CA6C-0A76-E47D96A6F96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1">
              <a:extLst>
                <a:ext uri="{FF2B5EF4-FFF2-40B4-BE49-F238E27FC236}">
                  <a16:creationId xmlns:a16="http://schemas.microsoft.com/office/drawing/2014/main" id="{99C3D4EF-CD97-AADF-73D8-2AC7D97FBE4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0" name="Shape 17">
            <a:extLst>
              <a:ext uri="{FF2B5EF4-FFF2-40B4-BE49-F238E27FC236}">
                <a16:creationId xmlns:a16="http://schemas.microsoft.com/office/drawing/2014/main" id="{5E26D076-783E-0FD4-5CFC-0E1D3ECCE024}"/>
              </a:ext>
            </a:extLst>
          </p:cNvPr>
          <p:cNvSpPr/>
          <p:nvPr/>
        </p:nvSpPr>
        <p:spPr>
          <a:xfrm>
            <a:off x="638175" y="4212998"/>
            <a:ext cx="540067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4BEC88B0-6934-2AD7-CA95-B422FEA72A15}"/>
              </a:ext>
            </a:extLst>
          </p:cNvPr>
          <p:cNvSpPr/>
          <p:nvPr/>
        </p:nvSpPr>
        <p:spPr>
          <a:xfrm>
            <a:off x="864997" y="433954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Schema 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One-vs-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050DC37F-CB0C-9C76-0180-425402013777}"/>
              </a:ext>
            </a:extLst>
          </p:cNvPr>
          <p:cNvSpPr/>
          <p:nvPr/>
        </p:nvSpPr>
        <p:spPr>
          <a:xfrm>
            <a:off x="864997" y="4600801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micro/macro </a:t>
            </a: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averaging</a:t>
            </a:r>
            <a:endParaRPr lang="it-IT" sz="15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8">
            <a:extLst>
              <a:ext uri="{FF2B5EF4-FFF2-40B4-BE49-F238E27FC236}">
                <a16:creationId xmlns:a16="http://schemas.microsoft.com/office/drawing/2014/main" id="{48868944-3948-C001-1D77-D6AB429FBEFF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4">
            <a:extLst>
              <a:ext uri="{FF2B5EF4-FFF2-40B4-BE49-F238E27FC236}">
                <a16:creationId xmlns:a16="http://schemas.microsoft.com/office/drawing/2014/main" id="{3223785A-1EBA-16FF-6A09-F2A636A0DE2E}"/>
              </a:ext>
            </a:extLst>
          </p:cNvPr>
          <p:cNvSpPr/>
          <p:nvPr/>
        </p:nvSpPr>
        <p:spPr>
          <a:xfrm>
            <a:off x="6858000" y="1313874"/>
            <a:ext cx="4858899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2999" y="379639"/>
            <a:ext cx="800916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PCA: Matrice di Confusione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58032" y="745332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dettagliata degli errori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13874"/>
            <a:ext cx="5942561" cy="4065003"/>
          </a:xfrm>
          <a:custGeom>
            <a:avLst/>
            <a:gdLst/>
            <a:ahLst/>
            <a:cxnLst/>
            <a:rect l="l" t="t" r="r" b="b"/>
            <a:pathLst>
              <a:path w="5581650" h="3800475">
                <a:moveTo>
                  <a:pt x="0" y="0"/>
                </a:moveTo>
                <a:lnTo>
                  <a:pt x="5581650" y="0"/>
                </a:lnTo>
                <a:lnTo>
                  <a:pt x="5581650" y="3800475"/>
                </a:lnTo>
                <a:lnTo>
                  <a:pt x="0" y="3800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13874"/>
            <a:ext cx="45719" cy="4065003"/>
          </a:xfrm>
          <a:custGeom>
            <a:avLst/>
            <a:gdLst/>
            <a:ahLst/>
            <a:cxnLst/>
            <a:rect l="l" t="t" r="r" b="b"/>
            <a:pathLst>
              <a:path w="38100" h="3800475">
                <a:moveTo>
                  <a:pt x="0" y="0"/>
                </a:moveTo>
                <a:lnTo>
                  <a:pt x="38100" y="0"/>
                </a:lnTo>
                <a:lnTo>
                  <a:pt x="38100" y="3800475"/>
                </a:lnTo>
                <a:lnTo>
                  <a:pt x="0" y="38004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377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8700" y="149893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Pattern Errori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599" y="1978775"/>
            <a:ext cx="5530007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131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076598"/>
            <a:ext cx="35931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Diagonale dominante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Predizioni corrette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599" y="2593096"/>
            <a:ext cx="5530007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950" y="27454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44827"/>
                </a:moveTo>
                <a:lnTo>
                  <a:pt x="121027" y="73402"/>
                </a:lnTo>
                <a:cubicBezTo>
                  <a:pt x="118289" y="76140"/>
                  <a:pt x="114211" y="76944"/>
                  <a:pt x="110639" y="75456"/>
                </a:cubicBezTo>
                <a:cubicBezTo>
                  <a:pt x="107067" y="73968"/>
                  <a:pt x="104775" y="70515"/>
                  <a:pt x="104775" y="66675"/>
                </a:cubicBezTo>
                <a:lnTo>
                  <a:pt x="104775" y="47625"/>
                </a:ln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104775" y="28575"/>
                </a:lnTo>
                <a:lnTo>
                  <a:pt x="104775" y="9525"/>
                </a:lnTo>
                <a:cubicBezTo>
                  <a:pt x="104775" y="5685"/>
                  <a:pt x="107097" y="2203"/>
                  <a:pt x="110669" y="714"/>
                </a:cubicBezTo>
                <a:cubicBezTo>
                  <a:pt x="114240" y="-774"/>
                  <a:pt x="118318" y="60"/>
                  <a:pt x="121057" y="2768"/>
                </a:cubicBezTo>
                <a:lnTo>
                  <a:pt x="149632" y="31343"/>
                </a:lnTo>
                <a:cubicBezTo>
                  <a:pt x="153353" y="35064"/>
                  <a:pt x="153353" y="41106"/>
                  <a:pt x="149632" y="44827"/>
                </a:cubicBezTo>
                <a:close/>
                <a:moveTo>
                  <a:pt x="31343" y="149602"/>
                </a:moveTo>
                <a:lnTo>
                  <a:pt x="2768" y="121027"/>
                </a:lnTo>
                <a:cubicBezTo>
                  <a:pt x="-952" y="117306"/>
                  <a:pt x="-952" y="111264"/>
                  <a:pt x="2768" y="107543"/>
                </a:cubicBezTo>
                <a:lnTo>
                  <a:pt x="31343" y="78968"/>
                </a:lnTo>
                <a:cubicBezTo>
                  <a:pt x="34082" y="76230"/>
                  <a:pt x="38160" y="75426"/>
                  <a:pt x="41731" y="76914"/>
                </a:cubicBezTo>
                <a:cubicBezTo>
                  <a:pt x="45303" y="78403"/>
                  <a:pt x="47625" y="81885"/>
                  <a:pt x="47625" y="85725"/>
                </a:cubicBezTo>
                <a:lnTo>
                  <a:pt x="47625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cubicBezTo>
                  <a:pt x="152400" y="119569"/>
                  <a:pt x="148144" y="123825"/>
                  <a:pt x="142875" y="123825"/>
                </a:cubicBezTo>
                <a:lnTo>
                  <a:pt x="47625" y="123825"/>
                </a:lnTo>
                <a:lnTo>
                  <a:pt x="47625" y="142875"/>
                </a:lnTo>
                <a:cubicBezTo>
                  <a:pt x="47625" y="146715"/>
                  <a:pt x="45303" y="150197"/>
                  <a:pt x="41731" y="151686"/>
                </a:cubicBezTo>
                <a:cubicBezTo>
                  <a:pt x="38160" y="153174"/>
                  <a:pt x="34082" y="152340"/>
                  <a:pt x="31343" y="14963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700" y="2690919"/>
            <a:ext cx="23296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Confusione: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Powell </a:t>
            </a:r>
            <a:r>
              <a:rPr lang="it-IT" sz="1200" dirty="0"/>
              <a:t>–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09600" y="3234865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Sensibilità per Classe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2929" y="3610760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9655" y="3706010"/>
            <a:ext cx="10016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652073" y="3677089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chemeClr val="accent6">
                    <a:lumMod val="75000"/>
                  </a:schemeClr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93%</a:t>
            </a:r>
            <a:endParaRPr lang="it-IT" sz="1600" noProof="0" dirty="0">
              <a:solidFill>
                <a:schemeClr val="accent6">
                  <a:lumMod val="75000"/>
                </a:schemeClr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4184845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6326" y="4280095"/>
            <a:ext cx="6442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Blair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653832" y="4251174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chemeClr val="accent6">
                    <a:lumMod val="75000"/>
                  </a:schemeClr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88%</a:t>
            </a:r>
            <a:endParaRPr lang="it-IT" sz="1600" noProof="0" dirty="0">
              <a:solidFill>
                <a:schemeClr val="accent6">
                  <a:lumMod val="75000"/>
                </a:schemeClr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02929" y="4753760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19655" y="4849010"/>
            <a:ext cx="7273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Powell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665467" y="4820089"/>
            <a:ext cx="409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C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79%</a:t>
            </a:r>
            <a:endParaRPr lang="it-IT" sz="1600" noProof="0" dirty="0">
              <a:solidFill>
                <a:srgbClr val="C00000"/>
              </a:solidFill>
              <a:latin typeface="Montserrat" pitchFamily="2" charset="0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585108" y="6014906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005346" y="5852981"/>
            <a:ext cx="750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Nota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995687" y="6160216"/>
            <a:ext cx="87106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confusione tra Powell e Bush è dovuta alla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somiglianza visiva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alla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dominanza della classe Bush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 dataset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07EB1DC-7F3F-D33F-CD38-AF05C1EBC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793" y="1479820"/>
            <a:ext cx="4525656" cy="374038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A088BE2B-C14C-780F-FBB6-5EB9174A433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8" name="Shape 0">
              <a:extLst>
                <a:ext uri="{FF2B5EF4-FFF2-40B4-BE49-F238E27FC236}">
                  <a16:creationId xmlns:a16="http://schemas.microsoft.com/office/drawing/2014/main" id="{AEEDA579-24BA-8B43-01AF-4A59BA34B13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1">
              <a:extLst>
                <a:ext uri="{FF2B5EF4-FFF2-40B4-BE49-F238E27FC236}">
                  <a16:creationId xmlns:a16="http://schemas.microsoft.com/office/drawing/2014/main" id="{B52773B8-6AE4-CBB9-269E-B03C6536FE5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28">
            <a:extLst>
              <a:ext uri="{FF2B5EF4-FFF2-40B4-BE49-F238E27FC236}">
                <a16:creationId xmlns:a16="http://schemas.microsoft.com/office/drawing/2014/main" id="{62FE69AF-7032-CB87-BA8B-64DA52417CB8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4" name="Shape 4">
            <a:extLst>
              <a:ext uri="{FF2B5EF4-FFF2-40B4-BE49-F238E27FC236}">
                <a16:creationId xmlns:a16="http://schemas.microsoft.com/office/drawing/2014/main" id="{BC2055FE-FC31-9256-7F2F-DF7BF49CAD6B}"/>
              </a:ext>
            </a:extLst>
          </p:cNvPr>
          <p:cNvSpPr/>
          <p:nvPr/>
        </p:nvSpPr>
        <p:spPr>
          <a:xfrm>
            <a:off x="6858000" y="1313874"/>
            <a:ext cx="4867007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2" y="370114"/>
            <a:ext cx="951226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Matrice di Confusione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62" y="754939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con il modello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13874"/>
            <a:ext cx="5968093" cy="4065003"/>
          </a:xfrm>
          <a:custGeom>
            <a:avLst/>
            <a:gdLst/>
            <a:ahLst/>
            <a:cxnLst/>
            <a:rect l="l" t="t" r="r" b="b"/>
            <a:pathLst>
              <a:path w="5581650" h="3457575">
                <a:moveTo>
                  <a:pt x="0" y="0"/>
                </a:moveTo>
                <a:lnTo>
                  <a:pt x="5581650" y="0"/>
                </a:lnTo>
                <a:lnTo>
                  <a:pt x="558165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13874"/>
            <a:ext cx="45719" cy="4065003"/>
          </a:xfrm>
          <a:custGeom>
            <a:avLst/>
            <a:gdLst/>
            <a:ahLst/>
            <a:cxnLst/>
            <a:rect l="l" t="t" r="r" b="b"/>
            <a:pathLst>
              <a:path w="38100" h="3457575">
                <a:moveTo>
                  <a:pt x="0" y="0"/>
                </a:moveTo>
                <a:lnTo>
                  <a:pt x="38100" y="0"/>
                </a:lnTo>
                <a:lnTo>
                  <a:pt x="3810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52463" y="153771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13172" y="148940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con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25927" y="2003654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59278" y="215605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5927" y="2586091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45028" y="2122037"/>
            <a:ext cx="2571750" cy="197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elementi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fuori diagonale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0228" y="273849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5927" y="3168528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45027" y="2704474"/>
            <a:ext cx="2653393" cy="197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Confusione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59278" y="332092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45028" y="3274664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Gap: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~ 3%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5654" y="4064152"/>
            <a:ext cx="5562601" cy="876300"/>
          </a:xfrm>
          <a:custGeom>
            <a:avLst/>
            <a:gdLst/>
            <a:ahLst/>
            <a:cxnLst/>
            <a:rect l="l" t="t" r="r" b="b"/>
            <a:pathLst>
              <a:path w="5181600" h="876300">
                <a:moveTo>
                  <a:pt x="0" y="0"/>
                </a:moveTo>
                <a:lnTo>
                  <a:pt x="5181600" y="0"/>
                </a:lnTo>
                <a:lnTo>
                  <a:pt x="51816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68530" y="4174421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Ipotesi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05008" y="4522160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comprime troppo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perdendo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discriminatività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inter-classe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8" name="Shape 56"/>
          <p:cNvSpPr/>
          <p:nvPr/>
        </p:nvSpPr>
        <p:spPr>
          <a:xfrm>
            <a:off x="635180" y="601128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081088" y="5838826"/>
            <a:ext cx="795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1081087" y="6159601"/>
            <a:ext cx="98182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pur essendo più complesso,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non riesce a catturare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la struttura discriminante del dataset quanto la PCA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E1F0EA4-EBB4-E5AF-D668-1D0FEF03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07" y="1481242"/>
            <a:ext cx="4530294" cy="3711876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E0E445D2-D7AF-3D65-5D1C-5FCF4A96DD3C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2" name="Shape 0">
              <a:extLst>
                <a:ext uri="{FF2B5EF4-FFF2-40B4-BE49-F238E27FC236}">
                  <a16:creationId xmlns:a16="http://schemas.microsoft.com/office/drawing/2014/main" id="{4CDA9F1F-8B28-3FFA-6EB4-8D3D0208E05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3" name="Text 1">
              <a:extLst>
                <a:ext uri="{FF2B5EF4-FFF2-40B4-BE49-F238E27FC236}">
                  <a16:creationId xmlns:a16="http://schemas.microsoft.com/office/drawing/2014/main" id="{D85E90F2-624B-5BD1-A953-F15A956D028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7"/>
          <p:cNvSpPr/>
          <p:nvPr/>
        </p:nvSpPr>
        <p:spPr>
          <a:xfrm>
            <a:off x="400050" y="5553075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59328" y="404728"/>
            <a:ext cx="361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Setup di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59328" y="754814"/>
            <a:ext cx="34153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Protocollo per verifica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328779"/>
            <a:ext cx="5581650" cy="3733800"/>
          </a:xfrm>
          <a:custGeom>
            <a:avLst/>
            <a:gdLst/>
            <a:ahLst/>
            <a:cxnLst/>
            <a:rect l="l" t="t" r="r" b="b"/>
            <a:pathLst>
              <a:path w="5581650" h="3733800">
                <a:moveTo>
                  <a:pt x="0" y="0"/>
                </a:moveTo>
                <a:lnTo>
                  <a:pt x="5581650" y="0"/>
                </a:lnTo>
                <a:lnTo>
                  <a:pt x="558165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28779"/>
            <a:ext cx="38100" cy="3733800"/>
          </a:xfrm>
          <a:custGeom>
            <a:avLst/>
            <a:gdLst/>
            <a:ahLst/>
            <a:cxnLst/>
            <a:rect l="l" t="t" r="r" b="b"/>
            <a:pathLst>
              <a:path w="38100" h="3733800">
                <a:moveTo>
                  <a:pt x="0" y="0"/>
                </a:moveTo>
                <a:lnTo>
                  <a:pt x="38100" y="0"/>
                </a:lnTo>
                <a:lnTo>
                  <a:pt x="3810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526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2147"/>
                </a:moveTo>
                <a:cubicBezTo>
                  <a:pt x="0" y="26253"/>
                  <a:pt x="4777" y="21431"/>
                  <a:pt x="10716" y="21431"/>
                </a:cubicBezTo>
                <a:lnTo>
                  <a:pt x="32147" y="21431"/>
                </a:lnTo>
                <a:cubicBezTo>
                  <a:pt x="38085" y="21431"/>
                  <a:pt x="42863" y="26209"/>
                  <a:pt x="42863" y="32147"/>
                </a:cubicBezTo>
                <a:lnTo>
                  <a:pt x="42863" y="78581"/>
                </a:lnTo>
                <a:lnTo>
                  <a:pt x="53578" y="78581"/>
                </a:lnTo>
                <a:cubicBezTo>
                  <a:pt x="59516" y="78581"/>
                  <a:pt x="64294" y="83359"/>
                  <a:pt x="64294" y="89297"/>
                </a:cubicBezTo>
                <a:cubicBezTo>
                  <a:pt x="64294" y="95235"/>
                  <a:pt x="59516" y="100013"/>
                  <a:pt x="53578" y="100013"/>
                </a:cubicBezTo>
                <a:lnTo>
                  <a:pt x="10716" y="100013"/>
                </a:lnTo>
                <a:cubicBezTo>
                  <a:pt x="4777" y="100013"/>
                  <a:pt x="0" y="95235"/>
                  <a:pt x="0" y="89297"/>
                </a:cubicBezTo>
                <a:cubicBezTo>
                  <a:pt x="0" y="83359"/>
                  <a:pt x="4777" y="78581"/>
                  <a:pt x="10716" y="78581"/>
                </a:cubicBezTo>
                <a:lnTo>
                  <a:pt x="21431" y="78581"/>
                </a:lnTo>
                <a:lnTo>
                  <a:pt x="21431" y="42863"/>
                </a:lnTo>
                <a:lnTo>
                  <a:pt x="10716" y="42863"/>
                </a:lnTo>
                <a:cubicBezTo>
                  <a:pt x="4777" y="42863"/>
                  <a:pt x="0" y="38085"/>
                  <a:pt x="0" y="32147"/>
                </a:cubicBezTo>
                <a:close/>
                <a:moveTo>
                  <a:pt x="13573" y="134481"/>
                </a:moveTo>
                <a:cubicBezTo>
                  <a:pt x="18663" y="130641"/>
                  <a:pt x="24869" y="128588"/>
                  <a:pt x="31254" y="128588"/>
                </a:cubicBezTo>
                <a:lnTo>
                  <a:pt x="33442" y="128588"/>
                </a:lnTo>
                <a:cubicBezTo>
                  <a:pt x="48488" y="128588"/>
                  <a:pt x="60722" y="140821"/>
                  <a:pt x="60722" y="155868"/>
                </a:cubicBezTo>
                <a:cubicBezTo>
                  <a:pt x="60722" y="164619"/>
                  <a:pt x="56525" y="172789"/>
                  <a:pt x="49470" y="177924"/>
                </a:cubicBezTo>
                <a:lnTo>
                  <a:pt x="38755" y="185738"/>
                </a:lnTo>
                <a:lnTo>
                  <a:pt x="53578" y="185738"/>
                </a:lnTo>
                <a:cubicBezTo>
                  <a:pt x="59516" y="185738"/>
                  <a:pt x="64294" y="190515"/>
                  <a:pt x="64294" y="196453"/>
                </a:cubicBezTo>
                <a:cubicBezTo>
                  <a:pt x="64294" y="202391"/>
                  <a:pt x="59516" y="207169"/>
                  <a:pt x="53578" y="207169"/>
                </a:cubicBezTo>
                <a:lnTo>
                  <a:pt x="13082" y="207169"/>
                </a:lnTo>
                <a:cubicBezTo>
                  <a:pt x="5849" y="207169"/>
                  <a:pt x="0" y="201320"/>
                  <a:pt x="0" y="194087"/>
                </a:cubicBezTo>
                <a:cubicBezTo>
                  <a:pt x="0" y="189890"/>
                  <a:pt x="2009" y="185961"/>
                  <a:pt x="5402" y="183505"/>
                </a:cubicBezTo>
                <a:lnTo>
                  <a:pt x="36880" y="160600"/>
                </a:lnTo>
                <a:cubicBezTo>
                  <a:pt x="38398" y="159484"/>
                  <a:pt x="39291" y="157743"/>
                  <a:pt x="39291" y="155868"/>
                </a:cubicBezTo>
                <a:cubicBezTo>
                  <a:pt x="39291" y="152653"/>
                  <a:pt x="36656" y="150019"/>
                  <a:pt x="33442" y="150019"/>
                </a:cubicBezTo>
                <a:lnTo>
                  <a:pt x="31254" y="150019"/>
                </a:lnTo>
                <a:cubicBezTo>
                  <a:pt x="29513" y="150019"/>
                  <a:pt x="27816" y="150599"/>
                  <a:pt x="26432" y="151626"/>
                </a:cubicBezTo>
                <a:lnTo>
                  <a:pt x="17145" y="158591"/>
                </a:lnTo>
                <a:cubicBezTo>
                  <a:pt x="12412" y="162163"/>
                  <a:pt x="5715" y="161181"/>
                  <a:pt x="2143" y="156448"/>
                </a:cubicBezTo>
                <a:cubicBezTo>
                  <a:pt x="-1429" y="151715"/>
                  <a:pt x="-446" y="145018"/>
                  <a:pt x="4286" y="141446"/>
                </a:cubicBezTo>
                <a:lnTo>
                  <a:pt x="13573" y="134481"/>
                </a:lnTo>
                <a:close/>
                <a:moveTo>
                  <a:pt x="100013" y="28575"/>
                </a:move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00013" y="57150"/>
                </a:lnTo>
                <a:cubicBezTo>
                  <a:pt x="92110" y="57150"/>
                  <a:pt x="85725" y="50765"/>
                  <a:pt x="85725" y="42863"/>
                </a:cubicBezTo>
                <a:cubicBezTo>
                  <a:pt x="85725" y="34960"/>
                  <a:pt x="92110" y="28575"/>
                  <a:pt x="100013" y="28575"/>
                </a:cubicBezTo>
                <a:close/>
                <a:moveTo>
                  <a:pt x="100013" y="100013"/>
                </a:move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00013" y="128588"/>
                </a:lnTo>
                <a:cubicBezTo>
                  <a:pt x="92110" y="128588"/>
                  <a:pt x="85725" y="122203"/>
                  <a:pt x="85725" y="114300"/>
                </a:cubicBezTo>
                <a:cubicBezTo>
                  <a:pt x="85725" y="106397"/>
                  <a:pt x="92110" y="100013"/>
                  <a:pt x="100013" y="100013"/>
                </a:cubicBez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38225" y="1511115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Protocollo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966954"/>
            <a:ext cx="5181600" cy="1219200"/>
          </a:xfrm>
          <a:custGeom>
            <a:avLst/>
            <a:gdLst/>
            <a:ahLst/>
            <a:cxnLst/>
            <a:rect l="l" t="t" r="r" b="b"/>
            <a:pathLst>
              <a:path w="5181600" h="1219200">
                <a:moveTo>
                  <a:pt x="0" y="0"/>
                </a:moveTo>
                <a:lnTo>
                  <a:pt x="5181600" y="0"/>
                </a:lnTo>
                <a:lnTo>
                  <a:pt x="51816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900" y="208125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85800" y="20812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43000" y="2048598"/>
            <a:ext cx="2419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Generazione Coppie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3000" y="2347954"/>
            <a:ext cx="27105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1,000 coppie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bilanciate: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295400" y="2614654"/>
            <a:ext cx="30153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500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(stessa identità)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95400" y="2843254"/>
            <a:ext cx="3194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500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Impostori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(identità diverse)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3300454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23900" y="34310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85800" y="34147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43000" y="3398426"/>
            <a:ext cx="3571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Calcolo Similarità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42999" y="3689618"/>
            <a:ext cx="44250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ogni coppia calcolare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nello spazio latente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09600" y="4138654"/>
            <a:ext cx="5181600" cy="733425"/>
          </a:xfrm>
          <a:custGeom>
            <a:avLst/>
            <a:gdLst/>
            <a:ahLst/>
            <a:cxnLst/>
            <a:rect l="l" t="t" r="r" b="b"/>
            <a:pathLst>
              <a:path w="5181600" h="733425">
                <a:moveTo>
                  <a:pt x="0" y="0"/>
                </a:moveTo>
                <a:lnTo>
                  <a:pt x="5181600" y="0"/>
                </a:lnTo>
                <a:lnTo>
                  <a:pt x="5181600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23900" y="42692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85800" y="42529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142999" y="4228462"/>
            <a:ext cx="27105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Determinazione Soglia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143000" y="4527818"/>
            <a:ext cx="3110593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 ottima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τ*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 punto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210300" y="1328779"/>
            <a:ext cx="5600700" cy="3733800"/>
          </a:xfrm>
          <a:custGeom>
            <a:avLst/>
            <a:gdLst/>
            <a:ahLst/>
            <a:cxnLst/>
            <a:rect l="l" t="t" r="r" b="b"/>
            <a:pathLst>
              <a:path w="5600700" h="3733800">
                <a:moveTo>
                  <a:pt x="0" y="0"/>
                </a:moveTo>
                <a:lnTo>
                  <a:pt x="5600700" y="0"/>
                </a:lnTo>
                <a:lnTo>
                  <a:pt x="560070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343650" y="1628816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Equal</a:t>
            </a: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Error</a:t>
            </a: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Rate (EER)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00800" y="2243179"/>
            <a:ext cx="5219700" cy="1209675"/>
          </a:xfrm>
          <a:custGeom>
            <a:avLst/>
            <a:gdLst/>
            <a:ahLst/>
            <a:cxnLst/>
            <a:rect l="l" t="t" r="r" b="b"/>
            <a:pathLst>
              <a:path w="5219700" h="1209675">
                <a:moveTo>
                  <a:pt x="0" y="0"/>
                </a:moveTo>
                <a:lnTo>
                  <a:pt x="5219700" y="0"/>
                </a:lnTo>
                <a:lnTo>
                  <a:pt x="5219700" y="1209675"/>
                </a:lnTo>
                <a:lnTo>
                  <a:pt x="0" y="1209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510338" y="23955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Punto in cui: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53200" y="2776579"/>
            <a:ext cx="4914900" cy="523875"/>
          </a:xfrm>
          <a:custGeom>
            <a:avLst/>
            <a:gdLst/>
            <a:ahLst/>
            <a:cxnLst/>
            <a:rect l="l" t="t" r="r" b="b"/>
            <a:pathLst>
              <a:path w="4914900" h="523875">
                <a:moveTo>
                  <a:pt x="0" y="0"/>
                </a:moveTo>
                <a:lnTo>
                  <a:pt x="4914900" y="0"/>
                </a:lnTo>
                <a:lnTo>
                  <a:pt x="4914900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610350" y="2890879"/>
            <a:ext cx="48006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FAR(τ*) = FRR(τ*)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00800" y="3636210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515100" y="3750510"/>
            <a:ext cx="19349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FAR (False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913888" y="3750510"/>
            <a:ext cx="1554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Impostor accettato</a:t>
            </a:r>
            <a:endParaRPr lang="it-IT" sz="1600" b="1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00800" y="4276766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515100" y="4391066"/>
            <a:ext cx="21063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FRR (False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Reject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082659" y="4391066"/>
            <a:ext cx="14997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Genuine rifiutato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570309" y="5848350"/>
            <a:ext cx="345282" cy="276225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062038" y="5695950"/>
            <a:ext cx="572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Metriche Testate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062038" y="6006193"/>
            <a:ext cx="7407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Cosine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vs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Euclidean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Distance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determinare quale metrica è più robusta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9E77C71A-4DC1-DCAA-BBE0-52893E95F377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4" name="Shape 0">
              <a:extLst>
                <a:ext uri="{FF2B5EF4-FFF2-40B4-BE49-F238E27FC236}">
                  <a16:creationId xmlns:a16="http://schemas.microsoft.com/office/drawing/2014/main" id="{D55D17AB-62FC-06D7-D290-4B1C065CB48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3C292FE3-EC9E-C99D-F9F6-91F17A9772F9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o 51">
            <a:extLst>
              <a:ext uri="{FF2B5EF4-FFF2-40B4-BE49-F238E27FC236}">
                <a16:creationId xmlns:a16="http://schemas.microsoft.com/office/drawing/2014/main" id="{23CC5AF2-D5E8-19CA-95AF-DCF9D07F27C6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2" name="Shape 0"/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" name="Text 1"/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02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" name="Text 2"/>
          <p:cNvSpPr/>
          <p:nvPr/>
        </p:nvSpPr>
        <p:spPr>
          <a:xfrm>
            <a:off x="1109663" y="390523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Contesto Applicativo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9662" y="752473"/>
            <a:ext cx="41671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Riconoscimento e verifica </a:t>
            </a: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facciale nel mondo reale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14A38425-0052-D2DA-E1FC-FE5F43CFF797}"/>
              </a:ext>
            </a:extLst>
          </p:cNvPr>
          <p:cNvGrpSpPr/>
          <p:nvPr/>
        </p:nvGrpSpPr>
        <p:grpSpPr>
          <a:xfrm>
            <a:off x="381000" y="1397792"/>
            <a:ext cx="11430000" cy="2562225"/>
            <a:chOff x="381000" y="1200150"/>
            <a:chExt cx="11430000" cy="2562225"/>
          </a:xfrm>
        </p:grpSpPr>
        <p:sp>
          <p:nvSpPr>
            <p:cNvPr id="6" name="Shape 4"/>
            <p:cNvSpPr/>
            <p:nvPr/>
          </p:nvSpPr>
          <p:spPr>
            <a:xfrm>
              <a:off x="381000" y="1200150"/>
              <a:ext cx="5600700" cy="2562225"/>
            </a:xfrm>
            <a:custGeom>
              <a:avLst/>
              <a:gdLst/>
              <a:ahLst/>
              <a:cxnLst/>
              <a:rect l="l" t="t" r="r" b="b"/>
              <a:pathLst>
                <a:path w="5600700" h="2562225">
                  <a:moveTo>
                    <a:pt x="0" y="0"/>
                  </a:moveTo>
                  <a:lnTo>
                    <a:pt x="5600700" y="0"/>
                  </a:lnTo>
                  <a:lnTo>
                    <a:pt x="5600700" y="2562225"/>
                  </a:lnTo>
                  <a:lnTo>
                    <a:pt x="0" y="2562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81000" y="1200150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67419" y="14430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116354" y="0"/>
                    <a:pt x="118408" y="446"/>
                    <a:pt x="120283" y="1295"/>
                  </a:cubicBezTo>
                  <a:lnTo>
                    <a:pt x="204401" y="36969"/>
                  </a:lnTo>
                  <a:cubicBezTo>
                    <a:pt x="214223" y="41121"/>
                    <a:pt x="221546" y="50810"/>
                    <a:pt x="221501" y="62508"/>
                  </a:cubicBezTo>
                  <a:cubicBezTo>
                    <a:pt x="221278" y="106799"/>
                    <a:pt x="203061" y="187836"/>
                    <a:pt x="126132" y="224671"/>
                  </a:cubicBezTo>
                  <a:cubicBezTo>
                    <a:pt x="118676" y="228243"/>
                    <a:pt x="110014" y="228243"/>
                    <a:pt x="102557" y="224671"/>
                  </a:cubicBezTo>
                  <a:cubicBezTo>
                    <a:pt x="25584" y="187836"/>
                    <a:pt x="7412" y="106799"/>
                    <a:pt x="7188" y="62508"/>
                  </a:cubicBezTo>
                  <a:cubicBezTo>
                    <a:pt x="7144" y="50810"/>
                    <a:pt x="14466" y="41121"/>
                    <a:pt x="24289" y="36969"/>
                  </a:cubicBezTo>
                  <a:lnTo>
                    <a:pt x="108362" y="1295"/>
                  </a:lnTo>
                  <a:cubicBezTo>
                    <a:pt x="110237" y="446"/>
                    <a:pt x="112246" y="0"/>
                    <a:pt x="114300" y="0"/>
                  </a:cubicBezTo>
                  <a:close/>
                  <a:moveTo>
                    <a:pt x="114300" y="29825"/>
                  </a:moveTo>
                  <a:lnTo>
                    <a:pt x="114300" y="198641"/>
                  </a:lnTo>
                  <a:cubicBezTo>
                    <a:pt x="175915" y="168816"/>
                    <a:pt x="192479" y="102736"/>
                    <a:pt x="192881" y="63178"/>
                  </a:cubicBezTo>
                  <a:lnTo>
                    <a:pt x="114300" y="29870"/>
                  </a:lnTo>
                  <a:lnTo>
                    <a:pt x="114300" y="2987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3925" y="1409700"/>
              <a:ext cx="20574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Applicazione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900238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47625" y="35719"/>
                  </a:moveTo>
                  <a:lnTo>
                    <a:pt x="47625" y="59531"/>
                  </a:lnTo>
                  <a:lnTo>
                    <a:pt x="95250" y="59531"/>
                  </a:lnTo>
                  <a:lnTo>
                    <a:pt x="95250" y="35719"/>
                  </a:lnTo>
                  <a:cubicBezTo>
                    <a:pt x="95250" y="22585"/>
                    <a:pt x="84572" y="11906"/>
                    <a:pt x="71438" y="11906"/>
                  </a:cubicBezTo>
                  <a:cubicBezTo>
                    <a:pt x="58303" y="11906"/>
                    <a:pt x="47625" y="22585"/>
                    <a:pt x="47625" y="35719"/>
                  </a:cubicBezTo>
                  <a:close/>
                  <a:moveTo>
                    <a:pt x="23812" y="59531"/>
                  </a:moveTo>
                  <a:lnTo>
                    <a:pt x="23812" y="35719"/>
                  </a:lnTo>
                  <a:cubicBezTo>
                    <a:pt x="23812" y="9413"/>
                    <a:pt x="45132" y="-11906"/>
                    <a:pt x="71438" y="-11906"/>
                  </a:cubicBezTo>
                  <a:cubicBezTo>
                    <a:pt x="97743" y="-11906"/>
                    <a:pt x="119063" y="9413"/>
                    <a:pt x="119063" y="35719"/>
                  </a:cubicBezTo>
                  <a:lnTo>
                    <a:pt x="119063" y="59531"/>
                  </a:lnTo>
                  <a:cubicBezTo>
                    <a:pt x="132197" y="59531"/>
                    <a:pt x="142875" y="70210"/>
                    <a:pt x="142875" y="83344"/>
                  </a:cubicBezTo>
                  <a:lnTo>
                    <a:pt x="142875" y="166688"/>
                  </a:lnTo>
                  <a:cubicBezTo>
                    <a:pt x="142875" y="179822"/>
                    <a:pt x="132197" y="190500"/>
                    <a:pt x="119063" y="190500"/>
                  </a:cubicBezTo>
                  <a:lnTo>
                    <a:pt x="23812" y="190500"/>
                  </a:lnTo>
                  <a:cubicBezTo>
                    <a:pt x="10678" y="190500"/>
                    <a:pt x="0" y="179822"/>
                    <a:pt x="0" y="166688"/>
                  </a:cubicBezTo>
                  <a:lnTo>
                    <a:pt x="0" y="83344"/>
                  </a:lnTo>
                  <a:cubicBezTo>
                    <a:pt x="0" y="70210"/>
                    <a:pt x="10678" y="59531"/>
                    <a:pt x="23812" y="5953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923925" y="1857375"/>
              <a:ext cx="38671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Sicurezza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19162" y="2105025"/>
              <a:ext cx="4852988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Controllo degli accessi, sorveglianza, autenticazione biometrica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609600" y="2524125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5953" y="23812"/>
                  </a:moveTo>
                  <a:cubicBezTo>
                    <a:pt x="5953" y="10678"/>
                    <a:pt x="16632" y="0"/>
                    <a:pt x="29766" y="0"/>
                  </a:cubicBezTo>
                  <a:lnTo>
                    <a:pt x="113109" y="0"/>
                  </a:lnTo>
                  <a:cubicBezTo>
                    <a:pt x="126243" y="0"/>
                    <a:pt x="136922" y="10678"/>
                    <a:pt x="136922" y="23812"/>
                  </a:cubicBezTo>
                  <a:lnTo>
                    <a:pt x="136922" y="166688"/>
                  </a:lnTo>
                  <a:cubicBezTo>
                    <a:pt x="136922" y="179822"/>
                    <a:pt x="126243" y="190500"/>
                    <a:pt x="113109" y="190500"/>
                  </a:cubicBezTo>
                  <a:lnTo>
                    <a:pt x="29766" y="190500"/>
                  </a:lnTo>
                  <a:cubicBezTo>
                    <a:pt x="16632" y="190500"/>
                    <a:pt x="5953" y="179822"/>
                    <a:pt x="5953" y="166688"/>
                  </a:cubicBezTo>
                  <a:lnTo>
                    <a:pt x="5953" y="23812"/>
                  </a:lnTo>
                  <a:close/>
                  <a:moveTo>
                    <a:pt x="29766" y="23812"/>
                  </a:moveTo>
                  <a:lnTo>
                    <a:pt x="29766" y="136922"/>
                  </a:lnTo>
                  <a:lnTo>
                    <a:pt x="113109" y="136922"/>
                  </a:lnTo>
                  <a:lnTo>
                    <a:pt x="113109" y="23812"/>
                  </a:lnTo>
                  <a:lnTo>
                    <a:pt x="29766" y="23812"/>
                  </a:lnTo>
                  <a:close/>
                  <a:moveTo>
                    <a:pt x="71438" y="175617"/>
                  </a:moveTo>
                  <a:cubicBezTo>
                    <a:pt x="78023" y="175617"/>
                    <a:pt x="83344" y="170297"/>
                    <a:pt x="83344" y="163711"/>
                  </a:cubicBezTo>
                  <a:cubicBezTo>
                    <a:pt x="83344" y="157125"/>
                    <a:pt x="78023" y="151805"/>
                    <a:pt x="71438" y="151805"/>
                  </a:cubicBezTo>
                  <a:cubicBezTo>
                    <a:pt x="64852" y="151805"/>
                    <a:pt x="59531" y="157125"/>
                    <a:pt x="59531" y="163711"/>
                  </a:cubicBezTo>
                  <a:cubicBezTo>
                    <a:pt x="59531" y="170297"/>
                    <a:pt x="64852" y="175617"/>
                    <a:pt x="71438" y="17561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923925" y="2466975"/>
              <a:ext cx="35433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Mobile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923925" y="2740819"/>
              <a:ext cx="458152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Sblocco smartphone (Face ID), app di autenticazione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95313" y="31432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65484" y="8930"/>
                  </a:moveTo>
                  <a:cubicBezTo>
                    <a:pt x="65484" y="3981"/>
                    <a:pt x="61503" y="0"/>
                    <a:pt x="56555" y="0"/>
                  </a:cubicBezTo>
                  <a:cubicBezTo>
                    <a:pt x="51606" y="0"/>
                    <a:pt x="47625" y="3981"/>
                    <a:pt x="47625" y="8930"/>
                  </a:cubicBezTo>
                  <a:lnTo>
                    <a:pt x="47625" y="23812"/>
                  </a:lnTo>
                  <a:cubicBezTo>
                    <a:pt x="34491" y="23812"/>
                    <a:pt x="23812" y="34491"/>
                    <a:pt x="23812" y="47625"/>
                  </a:cubicBezTo>
                  <a:lnTo>
                    <a:pt x="8930" y="47625"/>
                  </a:lnTo>
                  <a:cubicBezTo>
                    <a:pt x="3981" y="47625"/>
                    <a:pt x="0" y="51606"/>
                    <a:pt x="0" y="56555"/>
                  </a:cubicBezTo>
                  <a:cubicBezTo>
                    <a:pt x="0" y="61503"/>
                    <a:pt x="3981" y="65484"/>
                    <a:pt x="8930" y="65484"/>
                  </a:cubicBezTo>
                  <a:lnTo>
                    <a:pt x="23812" y="65484"/>
                  </a:lnTo>
                  <a:lnTo>
                    <a:pt x="23812" y="86320"/>
                  </a:lnTo>
                  <a:lnTo>
                    <a:pt x="8930" y="86320"/>
                  </a:lnTo>
                  <a:cubicBezTo>
                    <a:pt x="3981" y="86320"/>
                    <a:pt x="0" y="90301"/>
                    <a:pt x="0" y="95250"/>
                  </a:cubicBezTo>
                  <a:cubicBezTo>
                    <a:pt x="0" y="100199"/>
                    <a:pt x="3981" y="104180"/>
                    <a:pt x="8930" y="104180"/>
                  </a:cubicBezTo>
                  <a:lnTo>
                    <a:pt x="23812" y="104180"/>
                  </a:lnTo>
                  <a:lnTo>
                    <a:pt x="23812" y="125016"/>
                  </a:lnTo>
                  <a:lnTo>
                    <a:pt x="8930" y="125016"/>
                  </a:lnTo>
                  <a:cubicBezTo>
                    <a:pt x="3981" y="125016"/>
                    <a:pt x="0" y="128997"/>
                    <a:pt x="0" y="133945"/>
                  </a:cubicBezTo>
                  <a:cubicBezTo>
                    <a:pt x="0" y="138894"/>
                    <a:pt x="3981" y="142875"/>
                    <a:pt x="8930" y="142875"/>
                  </a:cubicBezTo>
                  <a:lnTo>
                    <a:pt x="23812" y="142875"/>
                  </a:lnTo>
                  <a:cubicBezTo>
                    <a:pt x="23812" y="156009"/>
                    <a:pt x="34491" y="166688"/>
                    <a:pt x="47625" y="166688"/>
                  </a:cubicBezTo>
                  <a:lnTo>
                    <a:pt x="47625" y="181570"/>
                  </a:lnTo>
                  <a:cubicBezTo>
                    <a:pt x="47625" y="186519"/>
                    <a:pt x="51606" y="190500"/>
                    <a:pt x="56555" y="190500"/>
                  </a:cubicBezTo>
                  <a:cubicBezTo>
                    <a:pt x="61503" y="190500"/>
                    <a:pt x="65484" y="186519"/>
                    <a:pt x="65484" y="181570"/>
                  </a:cubicBezTo>
                  <a:lnTo>
                    <a:pt x="65484" y="166688"/>
                  </a:lnTo>
                  <a:lnTo>
                    <a:pt x="86320" y="166688"/>
                  </a:lnTo>
                  <a:lnTo>
                    <a:pt x="86320" y="181570"/>
                  </a:lnTo>
                  <a:cubicBezTo>
                    <a:pt x="86320" y="186519"/>
                    <a:pt x="90301" y="190500"/>
                    <a:pt x="95250" y="190500"/>
                  </a:cubicBezTo>
                  <a:cubicBezTo>
                    <a:pt x="100199" y="190500"/>
                    <a:pt x="104180" y="186519"/>
                    <a:pt x="104180" y="181570"/>
                  </a:cubicBezTo>
                  <a:lnTo>
                    <a:pt x="104180" y="166688"/>
                  </a:lnTo>
                  <a:lnTo>
                    <a:pt x="125016" y="166688"/>
                  </a:lnTo>
                  <a:lnTo>
                    <a:pt x="125016" y="181570"/>
                  </a:lnTo>
                  <a:cubicBezTo>
                    <a:pt x="125016" y="186519"/>
                    <a:pt x="128997" y="190500"/>
                    <a:pt x="133945" y="190500"/>
                  </a:cubicBezTo>
                  <a:cubicBezTo>
                    <a:pt x="138894" y="190500"/>
                    <a:pt x="142875" y="186519"/>
                    <a:pt x="142875" y="181570"/>
                  </a:cubicBezTo>
                  <a:lnTo>
                    <a:pt x="142875" y="166688"/>
                  </a:lnTo>
                  <a:cubicBezTo>
                    <a:pt x="156009" y="166688"/>
                    <a:pt x="166688" y="156009"/>
                    <a:pt x="166688" y="142875"/>
                  </a:cubicBezTo>
                  <a:lnTo>
                    <a:pt x="181570" y="142875"/>
                  </a:lnTo>
                  <a:cubicBezTo>
                    <a:pt x="186519" y="142875"/>
                    <a:pt x="190500" y="138894"/>
                    <a:pt x="190500" y="133945"/>
                  </a:cubicBezTo>
                  <a:cubicBezTo>
                    <a:pt x="190500" y="128997"/>
                    <a:pt x="186519" y="125016"/>
                    <a:pt x="181570" y="125016"/>
                  </a:cubicBezTo>
                  <a:lnTo>
                    <a:pt x="166688" y="125016"/>
                  </a:lnTo>
                  <a:lnTo>
                    <a:pt x="166688" y="104180"/>
                  </a:lnTo>
                  <a:lnTo>
                    <a:pt x="181570" y="104180"/>
                  </a:lnTo>
                  <a:cubicBezTo>
                    <a:pt x="186519" y="104180"/>
                    <a:pt x="190500" y="100199"/>
                    <a:pt x="190500" y="95250"/>
                  </a:cubicBezTo>
                  <a:cubicBezTo>
                    <a:pt x="190500" y="90301"/>
                    <a:pt x="186519" y="86320"/>
                    <a:pt x="181570" y="86320"/>
                  </a:cubicBezTo>
                  <a:lnTo>
                    <a:pt x="166688" y="86320"/>
                  </a:lnTo>
                  <a:lnTo>
                    <a:pt x="166688" y="65484"/>
                  </a:lnTo>
                  <a:lnTo>
                    <a:pt x="181570" y="65484"/>
                  </a:lnTo>
                  <a:cubicBezTo>
                    <a:pt x="186519" y="65484"/>
                    <a:pt x="190500" y="61503"/>
                    <a:pt x="190500" y="56555"/>
                  </a:cubicBezTo>
                  <a:cubicBezTo>
                    <a:pt x="190500" y="51606"/>
                    <a:pt x="186519" y="47625"/>
                    <a:pt x="181570" y="47625"/>
                  </a:cubicBezTo>
                  <a:lnTo>
                    <a:pt x="166688" y="47625"/>
                  </a:lnTo>
                  <a:cubicBezTo>
                    <a:pt x="166688" y="34491"/>
                    <a:pt x="156009" y="23812"/>
                    <a:pt x="142875" y="23812"/>
                  </a:cubicBezTo>
                  <a:lnTo>
                    <a:pt x="142875" y="8930"/>
                  </a:lnTo>
                  <a:cubicBezTo>
                    <a:pt x="142875" y="3981"/>
                    <a:pt x="138894" y="0"/>
                    <a:pt x="133945" y="0"/>
                  </a:cubicBezTo>
                  <a:cubicBezTo>
                    <a:pt x="128997" y="0"/>
                    <a:pt x="125016" y="3981"/>
                    <a:pt x="125016" y="8930"/>
                  </a:cubicBezTo>
                  <a:lnTo>
                    <a:pt x="125016" y="23812"/>
                  </a:lnTo>
                  <a:lnTo>
                    <a:pt x="104180" y="23812"/>
                  </a:lnTo>
                  <a:lnTo>
                    <a:pt x="104180" y="8930"/>
                  </a:lnTo>
                  <a:cubicBezTo>
                    <a:pt x="104180" y="3981"/>
                    <a:pt x="100199" y="0"/>
                    <a:pt x="95250" y="0"/>
                  </a:cubicBezTo>
                  <a:cubicBezTo>
                    <a:pt x="90301" y="0"/>
                    <a:pt x="86320" y="3981"/>
                    <a:pt x="86320" y="8930"/>
                  </a:cubicBezTo>
                  <a:lnTo>
                    <a:pt x="86320" y="23812"/>
                  </a:lnTo>
                  <a:lnTo>
                    <a:pt x="65484" y="23812"/>
                  </a:lnTo>
                  <a:lnTo>
                    <a:pt x="65484" y="8930"/>
                  </a:lnTo>
                  <a:close/>
                  <a:moveTo>
                    <a:pt x="59531" y="47625"/>
                  </a:moveTo>
                  <a:lnTo>
                    <a:pt x="130969" y="47625"/>
                  </a:lnTo>
                  <a:cubicBezTo>
                    <a:pt x="137554" y="47625"/>
                    <a:pt x="142875" y="52946"/>
                    <a:pt x="142875" y="59531"/>
                  </a:cubicBezTo>
                  <a:lnTo>
                    <a:pt x="142875" y="130969"/>
                  </a:lnTo>
                  <a:cubicBezTo>
                    <a:pt x="142875" y="137554"/>
                    <a:pt x="137554" y="142875"/>
                    <a:pt x="130969" y="142875"/>
                  </a:cubicBezTo>
                  <a:lnTo>
                    <a:pt x="59531" y="142875"/>
                  </a:lnTo>
                  <a:cubicBezTo>
                    <a:pt x="52946" y="142875"/>
                    <a:pt x="47625" y="137554"/>
                    <a:pt x="47625" y="130969"/>
                  </a:cubicBezTo>
                  <a:lnTo>
                    <a:pt x="47625" y="59531"/>
                  </a:lnTo>
                  <a:cubicBezTo>
                    <a:pt x="47625" y="52946"/>
                    <a:pt x="52946" y="47625"/>
                    <a:pt x="59531" y="47625"/>
                  </a:cubicBezTo>
                  <a:close/>
                  <a:moveTo>
                    <a:pt x="65484" y="65484"/>
                  </a:moveTo>
                  <a:lnTo>
                    <a:pt x="65484" y="125016"/>
                  </a:lnTo>
                  <a:lnTo>
                    <a:pt x="125016" y="125016"/>
                  </a:lnTo>
                  <a:lnTo>
                    <a:pt x="125016" y="65484"/>
                  </a:lnTo>
                  <a:lnTo>
                    <a:pt x="65484" y="65484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923925" y="3076575"/>
              <a:ext cx="32766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Sistemi Embedded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923925" y="33051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Dispositivi a bassa potenza, IoT,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edge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computing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210300" y="1200150"/>
              <a:ext cx="5600700" cy="2562225"/>
            </a:xfrm>
            <a:custGeom>
              <a:avLst/>
              <a:gdLst/>
              <a:ahLst/>
              <a:cxnLst/>
              <a:rect l="l" t="t" r="r" b="b"/>
              <a:pathLst>
                <a:path w="5600700" h="2562225">
                  <a:moveTo>
                    <a:pt x="0" y="0"/>
                  </a:moveTo>
                  <a:lnTo>
                    <a:pt x="5600700" y="0"/>
                  </a:lnTo>
                  <a:lnTo>
                    <a:pt x="5600700" y="2562225"/>
                  </a:lnTo>
                  <a:lnTo>
                    <a:pt x="0" y="2562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210300" y="1200150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429375" y="14430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228600"/>
                  </a:moveTo>
                  <a:cubicBezTo>
                    <a:pt x="177384" y="228600"/>
                    <a:pt x="228600" y="177384"/>
                    <a:pt x="228600" y="114300"/>
                  </a:cubicBezTo>
                  <a:cubicBezTo>
                    <a:pt x="228600" y="51216"/>
                    <a:pt x="177384" y="0"/>
                    <a:pt x="114300" y="0"/>
                  </a:cubicBezTo>
                  <a:cubicBezTo>
                    <a:pt x="51216" y="0"/>
                    <a:pt x="0" y="51216"/>
                    <a:pt x="0" y="114300"/>
                  </a:cubicBezTo>
                  <a:cubicBezTo>
                    <a:pt x="0" y="177384"/>
                    <a:pt x="51216" y="228600"/>
                    <a:pt x="114300" y="228600"/>
                  </a:cubicBezTo>
                  <a:close/>
                  <a:moveTo>
                    <a:pt x="151983" y="94967"/>
                  </a:moveTo>
                  <a:lnTo>
                    <a:pt x="116265" y="152117"/>
                  </a:lnTo>
                  <a:cubicBezTo>
                    <a:pt x="114389" y="155109"/>
                    <a:pt x="111175" y="156984"/>
                    <a:pt x="107647" y="157163"/>
                  </a:cubicBezTo>
                  <a:cubicBezTo>
                    <a:pt x="104120" y="157341"/>
                    <a:pt x="100727" y="155734"/>
                    <a:pt x="98628" y="152876"/>
                  </a:cubicBezTo>
                  <a:lnTo>
                    <a:pt x="77197" y="124301"/>
                  </a:lnTo>
                  <a:cubicBezTo>
                    <a:pt x="73625" y="119569"/>
                    <a:pt x="74608" y="112871"/>
                    <a:pt x="79340" y="109299"/>
                  </a:cubicBezTo>
                  <a:cubicBezTo>
                    <a:pt x="84073" y="105727"/>
                    <a:pt x="90770" y="106710"/>
                    <a:pt x="94342" y="111443"/>
                  </a:cubicBezTo>
                  <a:lnTo>
                    <a:pt x="106397" y="127516"/>
                  </a:lnTo>
                  <a:lnTo>
                    <a:pt x="133811" y="83627"/>
                  </a:lnTo>
                  <a:cubicBezTo>
                    <a:pt x="136937" y="78626"/>
                    <a:pt x="143545" y="77063"/>
                    <a:pt x="148590" y="80233"/>
                  </a:cubicBezTo>
                  <a:cubicBezTo>
                    <a:pt x="153635" y="83403"/>
                    <a:pt x="155153" y="89967"/>
                    <a:pt x="151983" y="95012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05613" y="1398814"/>
              <a:ext cx="22955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Requisiti Chiave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00800" y="18573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6362700" y="184785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819900" y="1819275"/>
              <a:ext cx="38481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Modelli leggeri e veloci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6819900" y="2085975"/>
              <a:ext cx="45529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Inferenza in tempo reale su dispositivi con risorse limitate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6400800" y="24669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6362700" y="24479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819900" y="2419350"/>
              <a:ext cx="3267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Riduzione dimensionale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819899" y="2695575"/>
              <a:ext cx="4448175" cy="2071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Compressione feature per efficienza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00800" y="30575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362700" y="30384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819900" y="3019425"/>
              <a:ext cx="34290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Alta accuratezza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6819900" y="3248025"/>
              <a:ext cx="444817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Precisione nel riconoscimento e robustezza alle variazioni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4C365918-0089-7EFA-28FD-92B7049BB008}"/>
              </a:ext>
            </a:extLst>
          </p:cNvPr>
          <p:cNvGrpSpPr/>
          <p:nvPr/>
        </p:nvGrpSpPr>
        <p:grpSpPr>
          <a:xfrm>
            <a:off x="371327" y="4374353"/>
            <a:ext cx="11430000" cy="1685925"/>
            <a:chOff x="381000" y="3952875"/>
            <a:chExt cx="11430000" cy="1685925"/>
          </a:xfrm>
        </p:grpSpPr>
        <p:sp>
          <p:nvSpPr>
            <p:cNvPr id="35" name="Shape 33"/>
            <p:cNvSpPr/>
            <p:nvPr/>
          </p:nvSpPr>
          <p:spPr>
            <a:xfrm>
              <a:off x="381000" y="3952875"/>
              <a:ext cx="11430000" cy="1685925"/>
            </a:xfrm>
            <a:custGeom>
              <a:avLst/>
              <a:gdLst/>
              <a:ahLst/>
              <a:cxnLst/>
              <a:rect l="l" t="t" r="r" b="b"/>
              <a:pathLst>
                <a:path w="11430000" h="1685925">
                  <a:moveTo>
                    <a:pt x="0" y="0"/>
                  </a:moveTo>
                  <a:lnTo>
                    <a:pt x="11430000" y="0"/>
                  </a:lnTo>
                  <a:lnTo>
                    <a:pt x="11430000" y="1685925"/>
                  </a:lnTo>
                  <a:lnTo>
                    <a:pt x="0" y="1685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28650" y="4176712"/>
              <a:ext cx="171450" cy="228600"/>
            </a:xfrm>
            <a:custGeom>
              <a:avLst/>
              <a:gdLst/>
              <a:ahLst/>
              <a:cxnLst/>
              <a:rect l="l" t="t" r="r" b="b"/>
              <a:pathLst>
                <a:path w="171450" h="228600">
                  <a:moveTo>
                    <a:pt x="130775" y="171450"/>
                  </a:moveTo>
                  <a:cubicBezTo>
                    <a:pt x="134035" y="161493"/>
                    <a:pt x="140553" y="152474"/>
                    <a:pt x="147920" y="144706"/>
                  </a:cubicBezTo>
                  <a:cubicBezTo>
                    <a:pt x="162520" y="129347"/>
                    <a:pt x="171450" y="108585"/>
                    <a:pt x="171450" y="85725"/>
                  </a:cubicBezTo>
                  <a:cubicBezTo>
                    <a:pt x="171450" y="38398"/>
                    <a:pt x="133052" y="0"/>
                    <a:pt x="85725" y="0"/>
                  </a:cubicBezTo>
                  <a:cubicBezTo>
                    <a:pt x="38398" y="0"/>
                    <a:pt x="0" y="38398"/>
                    <a:pt x="0" y="85725"/>
                  </a:cubicBezTo>
                  <a:cubicBezTo>
                    <a:pt x="0" y="108585"/>
                    <a:pt x="8930" y="129347"/>
                    <a:pt x="23530" y="144706"/>
                  </a:cubicBezTo>
                  <a:cubicBezTo>
                    <a:pt x="30897" y="152474"/>
                    <a:pt x="37460" y="161493"/>
                    <a:pt x="40675" y="171450"/>
                  </a:cubicBezTo>
                  <a:lnTo>
                    <a:pt x="130731" y="171450"/>
                  </a:lnTo>
                  <a:close/>
                  <a:moveTo>
                    <a:pt x="128588" y="192881"/>
                  </a:moveTo>
                  <a:lnTo>
                    <a:pt x="42863" y="192881"/>
                  </a:lnTo>
                  <a:lnTo>
                    <a:pt x="42863" y="200025"/>
                  </a:lnTo>
                  <a:cubicBezTo>
                    <a:pt x="42863" y="219760"/>
                    <a:pt x="58847" y="235744"/>
                    <a:pt x="78581" y="235744"/>
                  </a:cubicBezTo>
                  <a:lnTo>
                    <a:pt x="92869" y="235744"/>
                  </a:lnTo>
                  <a:cubicBezTo>
                    <a:pt x="112603" y="235744"/>
                    <a:pt x="128588" y="219760"/>
                    <a:pt x="128588" y="200025"/>
                  </a:cubicBezTo>
                  <a:lnTo>
                    <a:pt x="128588" y="192881"/>
                  </a:lnTo>
                  <a:close/>
                  <a:moveTo>
                    <a:pt x="82153" y="50006"/>
                  </a:moveTo>
                  <a:cubicBezTo>
                    <a:pt x="64383" y="50006"/>
                    <a:pt x="50006" y="64383"/>
                    <a:pt x="50006" y="82153"/>
                  </a:cubicBezTo>
                  <a:cubicBezTo>
                    <a:pt x="50006" y="88091"/>
                    <a:pt x="45229" y="92869"/>
                    <a:pt x="39291" y="92869"/>
                  </a:cubicBezTo>
                  <a:cubicBezTo>
                    <a:pt x="33352" y="92869"/>
                    <a:pt x="28575" y="88091"/>
                    <a:pt x="28575" y="82153"/>
                  </a:cubicBezTo>
                  <a:cubicBezTo>
                    <a:pt x="28575" y="52551"/>
                    <a:pt x="52551" y="28575"/>
                    <a:pt x="82153" y="28575"/>
                  </a:cubicBezTo>
                  <a:cubicBezTo>
                    <a:pt x="88091" y="28575"/>
                    <a:pt x="92869" y="33352"/>
                    <a:pt x="92869" y="39291"/>
                  </a:cubicBezTo>
                  <a:cubicBezTo>
                    <a:pt x="92869" y="45229"/>
                    <a:pt x="88091" y="50006"/>
                    <a:pt x="82153" y="5000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923925" y="4152900"/>
              <a:ext cx="6819901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Approfondimento: </a:t>
              </a:r>
              <a:r>
                <a:rPr lang="it-IT" sz="1600" b="1">
                  <a:solidFill>
                    <a:srgbClr val="FFFFFF"/>
                  </a:solidFill>
                  <a:latin typeface="Montserrat" pitchFamily="2" charset="0"/>
                </a:rPr>
                <a:t>Dispositivi Edge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1754981" y="459105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54496" y="125016"/>
                  </a:moveTo>
                  <a:lnTo>
                    <a:pt x="174129" y="125016"/>
                  </a:lnTo>
                  <a:cubicBezTo>
                    <a:pt x="166706" y="125016"/>
                    <a:pt x="160734" y="119044"/>
                    <a:pt x="160734" y="111621"/>
                  </a:cubicBezTo>
                  <a:lnTo>
                    <a:pt x="160734" y="31254"/>
                  </a:lnTo>
                  <a:cubicBezTo>
                    <a:pt x="160734" y="25840"/>
                    <a:pt x="163971" y="20929"/>
                    <a:pt x="168994" y="18864"/>
                  </a:cubicBezTo>
                  <a:cubicBezTo>
                    <a:pt x="174017" y="16799"/>
                    <a:pt x="179766" y="17971"/>
                    <a:pt x="183617" y="21766"/>
                  </a:cubicBezTo>
                  <a:lnTo>
                    <a:pt x="205941" y="44090"/>
                  </a:lnTo>
                  <a:lnTo>
                    <a:pt x="246906" y="3125"/>
                  </a:lnTo>
                  <a:cubicBezTo>
                    <a:pt x="248915" y="1116"/>
                    <a:pt x="251650" y="0"/>
                    <a:pt x="254496" y="0"/>
                  </a:cubicBezTo>
                  <a:cubicBezTo>
                    <a:pt x="257342" y="0"/>
                    <a:pt x="260077" y="1116"/>
                    <a:pt x="262142" y="3181"/>
                  </a:cubicBezTo>
                  <a:lnTo>
                    <a:pt x="282625" y="23664"/>
                  </a:lnTo>
                  <a:cubicBezTo>
                    <a:pt x="284634" y="25673"/>
                    <a:pt x="285750" y="28408"/>
                    <a:pt x="285750" y="31254"/>
                  </a:cubicBezTo>
                  <a:cubicBezTo>
                    <a:pt x="285750" y="34100"/>
                    <a:pt x="284634" y="36835"/>
                    <a:pt x="282569" y="38900"/>
                  </a:cubicBezTo>
                  <a:lnTo>
                    <a:pt x="241660" y="79809"/>
                  </a:lnTo>
                  <a:lnTo>
                    <a:pt x="263984" y="102133"/>
                  </a:lnTo>
                  <a:cubicBezTo>
                    <a:pt x="267835" y="105984"/>
                    <a:pt x="268951" y="111733"/>
                    <a:pt x="266886" y="116756"/>
                  </a:cubicBezTo>
                  <a:cubicBezTo>
                    <a:pt x="264821" y="121779"/>
                    <a:pt x="259910" y="125016"/>
                    <a:pt x="254496" y="125016"/>
                  </a:cubicBezTo>
                  <a:close/>
                  <a:moveTo>
                    <a:pt x="254496" y="160734"/>
                  </a:moveTo>
                  <a:cubicBezTo>
                    <a:pt x="259910" y="160734"/>
                    <a:pt x="264821" y="163971"/>
                    <a:pt x="266886" y="168994"/>
                  </a:cubicBezTo>
                  <a:cubicBezTo>
                    <a:pt x="268951" y="174017"/>
                    <a:pt x="267835" y="179766"/>
                    <a:pt x="263984" y="183617"/>
                  </a:cubicBezTo>
                  <a:lnTo>
                    <a:pt x="241660" y="205941"/>
                  </a:lnTo>
                  <a:lnTo>
                    <a:pt x="282625" y="246906"/>
                  </a:lnTo>
                  <a:cubicBezTo>
                    <a:pt x="284634" y="248915"/>
                    <a:pt x="285806" y="251650"/>
                    <a:pt x="285806" y="254552"/>
                  </a:cubicBezTo>
                  <a:cubicBezTo>
                    <a:pt x="285806" y="257454"/>
                    <a:pt x="284690" y="260133"/>
                    <a:pt x="282625" y="262198"/>
                  </a:cubicBezTo>
                  <a:lnTo>
                    <a:pt x="262142" y="282680"/>
                  </a:lnTo>
                  <a:cubicBezTo>
                    <a:pt x="260077" y="284634"/>
                    <a:pt x="257342" y="285750"/>
                    <a:pt x="254496" y="285750"/>
                  </a:cubicBezTo>
                  <a:cubicBezTo>
                    <a:pt x="251650" y="285750"/>
                    <a:pt x="248915" y="284634"/>
                    <a:pt x="246850" y="282569"/>
                  </a:cubicBezTo>
                  <a:lnTo>
                    <a:pt x="205941" y="241660"/>
                  </a:lnTo>
                  <a:lnTo>
                    <a:pt x="183617" y="263984"/>
                  </a:lnTo>
                  <a:cubicBezTo>
                    <a:pt x="179766" y="267835"/>
                    <a:pt x="174017" y="268951"/>
                    <a:pt x="168994" y="266886"/>
                  </a:cubicBezTo>
                  <a:cubicBezTo>
                    <a:pt x="163971" y="264821"/>
                    <a:pt x="160734" y="259910"/>
                    <a:pt x="160734" y="254496"/>
                  </a:cubicBezTo>
                  <a:lnTo>
                    <a:pt x="160734" y="174129"/>
                  </a:lnTo>
                  <a:cubicBezTo>
                    <a:pt x="160734" y="166706"/>
                    <a:pt x="166706" y="160734"/>
                    <a:pt x="174129" y="160734"/>
                  </a:cubicBezTo>
                  <a:lnTo>
                    <a:pt x="254496" y="160734"/>
                  </a:lnTo>
                  <a:close/>
                  <a:moveTo>
                    <a:pt x="111621" y="160734"/>
                  </a:moveTo>
                  <a:cubicBezTo>
                    <a:pt x="119044" y="160734"/>
                    <a:pt x="125016" y="166706"/>
                    <a:pt x="125016" y="174129"/>
                  </a:cubicBezTo>
                  <a:lnTo>
                    <a:pt x="125016" y="254496"/>
                  </a:lnTo>
                  <a:cubicBezTo>
                    <a:pt x="125016" y="259910"/>
                    <a:pt x="121779" y="264821"/>
                    <a:pt x="116756" y="266886"/>
                  </a:cubicBezTo>
                  <a:cubicBezTo>
                    <a:pt x="111733" y="268951"/>
                    <a:pt x="105984" y="267835"/>
                    <a:pt x="102133" y="263984"/>
                  </a:cubicBezTo>
                  <a:lnTo>
                    <a:pt x="79809" y="241660"/>
                  </a:lnTo>
                  <a:lnTo>
                    <a:pt x="38844" y="282625"/>
                  </a:lnTo>
                  <a:cubicBezTo>
                    <a:pt x="36835" y="284634"/>
                    <a:pt x="34100" y="285750"/>
                    <a:pt x="31254" y="285750"/>
                  </a:cubicBezTo>
                  <a:cubicBezTo>
                    <a:pt x="28408" y="285750"/>
                    <a:pt x="25673" y="284634"/>
                    <a:pt x="23608" y="282569"/>
                  </a:cubicBezTo>
                  <a:lnTo>
                    <a:pt x="3181" y="262142"/>
                  </a:lnTo>
                  <a:cubicBezTo>
                    <a:pt x="1116" y="260077"/>
                    <a:pt x="0" y="257342"/>
                    <a:pt x="0" y="254496"/>
                  </a:cubicBezTo>
                  <a:cubicBezTo>
                    <a:pt x="0" y="251650"/>
                    <a:pt x="1116" y="248915"/>
                    <a:pt x="3181" y="246850"/>
                  </a:cubicBezTo>
                  <a:lnTo>
                    <a:pt x="44090" y="205941"/>
                  </a:lnTo>
                  <a:lnTo>
                    <a:pt x="21766" y="183617"/>
                  </a:lnTo>
                  <a:cubicBezTo>
                    <a:pt x="17915" y="179766"/>
                    <a:pt x="16799" y="174017"/>
                    <a:pt x="18864" y="168994"/>
                  </a:cubicBezTo>
                  <a:cubicBezTo>
                    <a:pt x="20929" y="163971"/>
                    <a:pt x="25840" y="160734"/>
                    <a:pt x="31254" y="160734"/>
                  </a:cubicBezTo>
                  <a:lnTo>
                    <a:pt x="111621" y="160734"/>
                  </a:lnTo>
                  <a:close/>
                  <a:moveTo>
                    <a:pt x="31254" y="125016"/>
                  </a:moveTo>
                  <a:cubicBezTo>
                    <a:pt x="25840" y="125016"/>
                    <a:pt x="20929" y="121779"/>
                    <a:pt x="18864" y="116756"/>
                  </a:cubicBezTo>
                  <a:cubicBezTo>
                    <a:pt x="16799" y="111733"/>
                    <a:pt x="17971" y="105984"/>
                    <a:pt x="21766" y="102133"/>
                  </a:cubicBezTo>
                  <a:lnTo>
                    <a:pt x="44090" y="79809"/>
                  </a:lnTo>
                  <a:lnTo>
                    <a:pt x="3181" y="38900"/>
                  </a:lnTo>
                  <a:cubicBezTo>
                    <a:pt x="1116" y="36835"/>
                    <a:pt x="0" y="34100"/>
                    <a:pt x="0" y="31254"/>
                  </a:cubicBezTo>
                  <a:cubicBezTo>
                    <a:pt x="0" y="28408"/>
                    <a:pt x="1116" y="25673"/>
                    <a:pt x="3181" y="23608"/>
                  </a:cubicBezTo>
                  <a:lnTo>
                    <a:pt x="23608" y="3181"/>
                  </a:lnTo>
                  <a:cubicBezTo>
                    <a:pt x="25673" y="1116"/>
                    <a:pt x="28408" y="0"/>
                    <a:pt x="31254" y="0"/>
                  </a:cubicBezTo>
                  <a:cubicBezTo>
                    <a:pt x="34100" y="0"/>
                    <a:pt x="36835" y="1116"/>
                    <a:pt x="38900" y="3181"/>
                  </a:cubicBezTo>
                  <a:lnTo>
                    <a:pt x="79809" y="44090"/>
                  </a:lnTo>
                  <a:lnTo>
                    <a:pt x="102133" y="21766"/>
                  </a:lnTo>
                  <a:cubicBezTo>
                    <a:pt x="105984" y="17915"/>
                    <a:pt x="111733" y="16799"/>
                    <a:pt x="116756" y="18864"/>
                  </a:cubicBezTo>
                  <a:cubicBezTo>
                    <a:pt x="121779" y="20929"/>
                    <a:pt x="125016" y="25840"/>
                    <a:pt x="125016" y="31254"/>
                  </a:cubicBezTo>
                  <a:lnTo>
                    <a:pt x="125016" y="111621"/>
                  </a:lnTo>
                  <a:cubicBezTo>
                    <a:pt x="125016" y="119044"/>
                    <a:pt x="119044" y="125016"/>
                    <a:pt x="111621" y="125016"/>
                  </a:cubicBezTo>
                  <a:lnTo>
                    <a:pt x="31254" y="12501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52863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Ampia Distribuzione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53340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Dispositivi con memoria limitata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4573191" y="4591050"/>
              <a:ext cx="250031" cy="285750"/>
            </a:xfrm>
            <a:custGeom>
              <a:avLst/>
              <a:gdLst/>
              <a:ahLst/>
              <a:cxnLst/>
              <a:rect l="l" t="t" r="r" b="b"/>
              <a:pathLst>
                <a:path w="250031" h="285750">
                  <a:moveTo>
                    <a:pt x="189086" y="-5525"/>
                  </a:moveTo>
                  <a:cubicBezTo>
                    <a:pt x="195728" y="-726"/>
                    <a:pt x="198183" y="7981"/>
                    <a:pt x="195169" y="15571"/>
                  </a:cubicBezTo>
                  <a:lnTo>
                    <a:pt x="151414" y="125016"/>
                  </a:lnTo>
                  <a:lnTo>
                    <a:pt x="232172" y="125016"/>
                  </a:lnTo>
                  <a:cubicBezTo>
                    <a:pt x="239706" y="125016"/>
                    <a:pt x="246404" y="129704"/>
                    <a:pt x="248971" y="136792"/>
                  </a:cubicBezTo>
                  <a:cubicBezTo>
                    <a:pt x="251538" y="143880"/>
                    <a:pt x="249362" y="151805"/>
                    <a:pt x="243613" y="156604"/>
                  </a:cubicBezTo>
                  <a:lnTo>
                    <a:pt x="82879" y="290550"/>
                  </a:lnTo>
                  <a:cubicBezTo>
                    <a:pt x="76572" y="295796"/>
                    <a:pt x="67587" y="296075"/>
                    <a:pt x="60945" y="291275"/>
                  </a:cubicBezTo>
                  <a:cubicBezTo>
                    <a:pt x="54304" y="286476"/>
                    <a:pt x="51848" y="277769"/>
                    <a:pt x="54862" y="270179"/>
                  </a:cubicBezTo>
                  <a:lnTo>
                    <a:pt x="98617" y="160734"/>
                  </a:lnTo>
                  <a:lnTo>
                    <a:pt x="17859" y="160734"/>
                  </a:lnTo>
                  <a:cubicBezTo>
                    <a:pt x="10325" y="160734"/>
                    <a:pt x="3628" y="156046"/>
                    <a:pt x="1060" y="148958"/>
                  </a:cubicBezTo>
                  <a:cubicBezTo>
                    <a:pt x="-1507" y="141870"/>
                    <a:pt x="670" y="133945"/>
                    <a:pt x="6418" y="129146"/>
                  </a:cubicBezTo>
                  <a:lnTo>
                    <a:pt x="167153" y="-4800"/>
                  </a:lnTo>
                  <a:cubicBezTo>
                    <a:pt x="173459" y="-10046"/>
                    <a:pt x="182445" y="-10325"/>
                    <a:pt x="189086" y="-552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332898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Bassa Latenza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333375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Inferenza rapida in tempo reale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7319963" y="4591050"/>
              <a:ext cx="357188" cy="285750"/>
            </a:xfrm>
            <a:custGeom>
              <a:avLst/>
              <a:gdLst/>
              <a:ahLst/>
              <a:cxnLst/>
              <a:rect l="l" t="t" r="r" b="b"/>
              <a:pathLst>
                <a:path w="357188" h="285750">
                  <a:moveTo>
                    <a:pt x="294680" y="71438"/>
                  </a:moveTo>
                  <a:cubicBezTo>
                    <a:pt x="299591" y="71438"/>
                    <a:pt x="303609" y="75456"/>
                    <a:pt x="303609" y="80367"/>
                  </a:cubicBezTo>
                  <a:lnTo>
                    <a:pt x="303609" y="205383"/>
                  </a:lnTo>
                  <a:cubicBezTo>
                    <a:pt x="303609" y="210294"/>
                    <a:pt x="299591" y="214313"/>
                    <a:pt x="294680" y="214313"/>
                  </a:cubicBezTo>
                  <a:lnTo>
                    <a:pt x="62508" y="214313"/>
                  </a:lnTo>
                  <a:cubicBezTo>
                    <a:pt x="57596" y="214313"/>
                    <a:pt x="53578" y="210294"/>
                    <a:pt x="53578" y="205383"/>
                  </a:cubicBezTo>
                  <a:lnTo>
                    <a:pt x="53578" y="80367"/>
                  </a:lnTo>
                  <a:cubicBezTo>
                    <a:pt x="53578" y="75456"/>
                    <a:pt x="57596" y="71438"/>
                    <a:pt x="62508" y="71438"/>
                  </a:cubicBezTo>
                  <a:lnTo>
                    <a:pt x="294680" y="71438"/>
                  </a:lnTo>
                  <a:close/>
                  <a:moveTo>
                    <a:pt x="62508" y="35719"/>
                  </a:moveTo>
                  <a:cubicBezTo>
                    <a:pt x="37840" y="35719"/>
                    <a:pt x="17859" y="55699"/>
                    <a:pt x="17859" y="80367"/>
                  </a:cubicBezTo>
                  <a:lnTo>
                    <a:pt x="17859" y="205383"/>
                  </a:lnTo>
                  <a:cubicBezTo>
                    <a:pt x="17859" y="230051"/>
                    <a:pt x="37840" y="250031"/>
                    <a:pt x="62508" y="250031"/>
                  </a:cubicBezTo>
                  <a:lnTo>
                    <a:pt x="294680" y="250031"/>
                  </a:lnTo>
                  <a:cubicBezTo>
                    <a:pt x="319348" y="250031"/>
                    <a:pt x="339328" y="230051"/>
                    <a:pt x="339328" y="205383"/>
                  </a:cubicBezTo>
                  <a:lnTo>
                    <a:pt x="339328" y="178594"/>
                  </a:lnTo>
                  <a:cubicBezTo>
                    <a:pt x="349207" y="178594"/>
                    <a:pt x="357188" y="170613"/>
                    <a:pt x="357188" y="160734"/>
                  </a:cubicBezTo>
                  <a:lnTo>
                    <a:pt x="357188" y="125016"/>
                  </a:lnTo>
                  <a:cubicBezTo>
                    <a:pt x="357188" y="115137"/>
                    <a:pt x="349207" y="107156"/>
                    <a:pt x="339328" y="107156"/>
                  </a:cubicBezTo>
                  <a:lnTo>
                    <a:pt x="339328" y="80367"/>
                  </a:lnTo>
                  <a:cubicBezTo>
                    <a:pt x="339328" y="55699"/>
                    <a:pt x="319348" y="35719"/>
                    <a:pt x="294680" y="35719"/>
                  </a:cubicBezTo>
                  <a:lnTo>
                    <a:pt x="62508" y="35719"/>
                  </a:lnTo>
                  <a:close/>
                  <a:moveTo>
                    <a:pt x="93762" y="98227"/>
                  </a:moveTo>
                  <a:cubicBezTo>
                    <a:pt x="86339" y="98227"/>
                    <a:pt x="80367" y="104198"/>
                    <a:pt x="80367" y="111621"/>
                  </a:cubicBezTo>
                  <a:lnTo>
                    <a:pt x="80367" y="174129"/>
                  </a:lnTo>
                  <a:cubicBezTo>
                    <a:pt x="80367" y="181552"/>
                    <a:pt x="86339" y="187523"/>
                    <a:pt x="93762" y="187523"/>
                  </a:cubicBezTo>
                  <a:lnTo>
                    <a:pt x="174129" y="187523"/>
                  </a:lnTo>
                  <a:cubicBezTo>
                    <a:pt x="181552" y="187523"/>
                    <a:pt x="187523" y="181552"/>
                    <a:pt x="187523" y="174129"/>
                  </a:cubicBezTo>
                  <a:lnTo>
                    <a:pt x="187523" y="111621"/>
                  </a:lnTo>
                  <a:cubicBezTo>
                    <a:pt x="187523" y="104198"/>
                    <a:pt x="181552" y="98227"/>
                    <a:pt x="174129" y="98227"/>
                  </a:cubicBezTo>
                  <a:lnTo>
                    <a:pt x="93762" y="9822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12933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Consumo Energetico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6" name="Text 44"/>
            <p:cNvSpPr/>
            <p:nvPr/>
          </p:nvSpPr>
          <p:spPr>
            <a:xfrm>
              <a:off x="613410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Meno calcoli = meno energia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10173891" y="4591050"/>
              <a:ext cx="250031" cy="285750"/>
            </a:xfrm>
            <a:custGeom>
              <a:avLst/>
              <a:gdLst/>
              <a:ahLst/>
              <a:cxnLst/>
              <a:rect l="l" t="t" r="r" b="b"/>
              <a:pathLst>
                <a:path w="250031" h="285750">
                  <a:moveTo>
                    <a:pt x="250031" y="114858"/>
                  </a:moveTo>
                  <a:cubicBezTo>
                    <a:pt x="241771" y="120328"/>
                    <a:pt x="232283" y="124737"/>
                    <a:pt x="222405" y="128253"/>
                  </a:cubicBezTo>
                  <a:cubicBezTo>
                    <a:pt x="196174" y="137629"/>
                    <a:pt x="161739" y="142875"/>
                    <a:pt x="125016" y="142875"/>
                  </a:cubicBezTo>
                  <a:cubicBezTo>
                    <a:pt x="88292" y="142875"/>
                    <a:pt x="53801" y="137573"/>
                    <a:pt x="27626" y="128253"/>
                  </a:cubicBezTo>
                  <a:cubicBezTo>
                    <a:pt x="17804" y="124737"/>
                    <a:pt x="8260" y="120328"/>
                    <a:pt x="0" y="114858"/>
                  </a:cubicBezTo>
                  <a:lnTo>
                    <a:pt x="0" y="160734"/>
                  </a:lnTo>
                  <a:cubicBezTo>
                    <a:pt x="0" y="185403"/>
                    <a:pt x="55978" y="205383"/>
                    <a:pt x="125016" y="205383"/>
                  </a:cubicBezTo>
                  <a:cubicBezTo>
                    <a:pt x="194053" y="205383"/>
                    <a:pt x="250031" y="185403"/>
                    <a:pt x="250031" y="160734"/>
                  </a:cubicBezTo>
                  <a:lnTo>
                    <a:pt x="250031" y="114858"/>
                  </a:lnTo>
                  <a:close/>
                  <a:moveTo>
                    <a:pt x="250031" y="71438"/>
                  </a:moveTo>
                  <a:lnTo>
                    <a:pt x="250031" y="44648"/>
                  </a:lnTo>
                  <a:cubicBezTo>
                    <a:pt x="250031" y="19980"/>
                    <a:pt x="194053" y="0"/>
                    <a:pt x="125016" y="0"/>
                  </a:cubicBezTo>
                  <a:cubicBezTo>
                    <a:pt x="55978" y="0"/>
                    <a:pt x="0" y="19980"/>
                    <a:pt x="0" y="44648"/>
                  </a:cubicBezTo>
                  <a:lnTo>
                    <a:pt x="0" y="71438"/>
                  </a:lnTo>
                  <a:cubicBezTo>
                    <a:pt x="0" y="96106"/>
                    <a:pt x="55978" y="116086"/>
                    <a:pt x="125016" y="116086"/>
                  </a:cubicBezTo>
                  <a:cubicBezTo>
                    <a:pt x="194053" y="116086"/>
                    <a:pt x="250031" y="96106"/>
                    <a:pt x="250031" y="71438"/>
                  </a:cubicBezTo>
                  <a:close/>
                  <a:moveTo>
                    <a:pt x="222405" y="217550"/>
                  </a:moveTo>
                  <a:cubicBezTo>
                    <a:pt x="196230" y="226870"/>
                    <a:pt x="161795" y="232172"/>
                    <a:pt x="125016" y="232172"/>
                  </a:cubicBezTo>
                  <a:cubicBezTo>
                    <a:pt x="88236" y="232172"/>
                    <a:pt x="53801" y="226870"/>
                    <a:pt x="27626" y="217550"/>
                  </a:cubicBezTo>
                  <a:cubicBezTo>
                    <a:pt x="17804" y="214033"/>
                    <a:pt x="8260" y="209624"/>
                    <a:pt x="0" y="204155"/>
                  </a:cubicBezTo>
                  <a:lnTo>
                    <a:pt x="0" y="241102"/>
                  </a:lnTo>
                  <a:cubicBezTo>
                    <a:pt x="0" y="265770"/>
                    <a:pt x="55978" y="285750"/>
                    <a:pt x="125016" y="285750"/>
                  </a:cubicBezTo>
                  <a:cubicBezTo>
                    <a:pt x="194053" y="285750"/>
                    <a:pt x="250031" y="265770"/>
                    <a:pt x="250031" y="241102"/>
                  </a:cubicBezTo>
                  <a:lnTo>
                    <a:pt x="250031" y="204155"/>
                  </a:lnTo>
                  <a:cubicBezTo>
                    <a:pt x="241771" y="209624"/>
                    <a:pt x="232283" y="214033"/>
                    <a:pt x="222405" y="21755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892968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Storage Ridotto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893445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Meno dati e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più compatti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8444" y="398520"/>
            <a:ext cx="735874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Euclidea vs Coseno: Confronto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8444" y="746182"/>
            <a:ext cx="454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Quale metrica di similarità performa meglio?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294804"/>
            <a:ext cx="5600700" cy="3695700"/>
          </a:xfrm>
          <a:custGeom>
            <a:avLst/>
            <a:gdLst/>
            <a:ahLst/>
            <a:cxnLst/>
            <a:rect l="l" t="t" r="r" b="b"/>
            <a:pathLst>
              <a:path w="5600700" h="3695700">
                <a:moveTo>
                  <a:pt x="0" y="0"/>
                </a:moveTo>
                <a:lnTo>
                  <a:pt x="5600700" y="0"/>
                </a:lnTo>
                <a:lnTo>
                  <a:pt x="56007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29480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4690" y="153769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051" y="124391"/>
                </a:moveTo>
                <a:cubicBezTo>
                  <a:pt x="201632" y="118809"/>
                  <a:pt x="201632" y="109746"/>
                  <a:pt x="196051" y="104165"/>
                </a:cubicBezTo>
                <a:lnTo>
                  <a:pt x="124614" y="32727"/>
                </a:lnTo>
                <a:cubicBezTo>
                  <a:pt x="119033" y="27146"/>
                  <a:pt x="109969" y="27146"/>
                  <a:pt x="104388" y="32727"/>
                </a:cubicBezTo>
                <a:cubicBezTo>
                  <a:pt x="98807" y="38308"/>
                  <a:pt x="98807" y="47372"/>
                  <a:pt x="104388" y="52953"/>
                </a:cubicBezTo>
                <a:lnTo>
                  <a:pt x="165735" y="114300"/>
                </a:lnTo>
                <a:lnTo>
                  <a:pt x="104433" y="175647"/>
                </a:lnTo>
                <a:cubicBezTo>
                  <a:pt x="98852" y="181228"/>
                  <a:pt x="98852" y="190292"/>
                  <a:pt x="104433" y="195873"/>
                </a:cubicBezTo>
                <a:cubicBezTo>
                  <a:pt x="110014" y="201454"/>
                  <a:pt x="119077" y="201454"/>
                  <a:pt x="124658" y="195873"/>
                </a:cubicBezTo>
                <a:lnTo>
                  <a:pt x="196096" y="124435"/>
                </a:lnTo>
                <a:close/>
                <a:moveTo>
                  <a:pt x="38889" y="195828"/>
                </a:moveTo>
                <a:lnTo>
                  <a:pt x="110326" y="124391"/>
                </a:lnTo>
                <a:cubicBezTo>
                  <a:pt x="115907" y="118809"/>
                  <a:pt x="115907" y="109746"/>
                  <a:pt x="110326" y="104165"/>
                </a:cubicBezTo>
                <a:lnTo>
                  <a:pt x="38889" y="32727"/>
                </a:lnTo>
                <a:cubicBezTo>
                  <a:pt x="33308" y="27146"/>
                  <a:pt x="24244" y="27146"/>
                  <a:pt x="18663" y="32727"/>
                </a:cubicBezTo>
                <a:cubicBezTo>
                  <a:pt x="13082" y="38308"/>
                  <a:pt x="13082" y="47372"/>
                  <a:pt x="18663" y="52953"/>
                </a:cubicBezTo>
                <a:lnTo>
                  <a:pt x="80010" y="114300"/>
                </a:lnTo>
                <a:lnTo>
                  <a:pt x="18708" y="175647"/>
                </a:lnTo>
                <a:cubicBezTo>
                  <a:pt x="13127" y="181228"/>
                  <a:pt x="13127" y="190292"/>
                  <a:pt x="18708" y="195873"/>
                </a:cubicBezTo>
                <a:cubicBezTo>
                  <a:pt x="24289" y="201454"/>
                  <a:pt x="33352" y="201454"/>
                  <a:pt x="38933" y="19587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23777" y="1501633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Similarità del Coseno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1827" y="1952029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0" y="0"/>
                </a:moveTo>
                <a:lnTo>
                  <a:pt x="5219700" y="0"/>
                </a:lnTo>
                <a:lnTo>
                  <a:pt x="52197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752" y="2113954"/>
            <a:ext cx="4895850" cy="514350"/>
          </a:xfrm>
          <a:custGeom>
            <a:avLst/>
            <a:gdLst/>
            <a:ahLst/>
            <a:cxnLst/>
            <a:rect l="l" t="t" r="r" b="b"/>
            <a:pathLst>
              <a:path w="4895850" h="514350">
                <a:moveTo>
                  <a:pt x="0" y="0"/>
                </a:moveTo>
                <a:lnTo>
                  <a:pt x="4895850" y="0"/>
                </a:lnTo>
                <a:lnTo>
                  <a:pt x="48958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9952" y="2237779"/>
            <a:ext cx="474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 = (z₁·z₂) / (||z₁||·||z₂||)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1827" y="2942629"/>
            <a:ext cx="5219700" cy="381000"/>
          </a:xfrm>
          <a:custGeom>
            <a:avLst/>
            <a:gdLst/>
            <a:ahLst/>
            <a:cxnLst/>
            <a:rect l="l" t="t" r="r" b="b"/>
            <a:pathLst>
              <a:path w="5219700" h="381000">
                <a:moveTo>
                  <a:pt x="0" y="0"/>
                </a:moveTo>
                <a:lnTo>
                  <a:pt x="5219700" y="0"/>
                </a:lnTo>
                <a:lnTo>
                  <a:pt x="52197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66602" y="305692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18335" y="3039240"/>
            <a:ext cx="1725386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Invariante alla scala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1827" y="3476029"/>
            <a:ext cx="5219700" cy="1323975"/>
          </a:xfrm>
          <a:custGeom>
            <a:avLst/>
            <a:gdLst/>
            <a:ahLst/>
            <a:cxnLst/>
            <a:rect l="l" t="t" r="r" b="b"/>
            <a:pathLst>
              <a:path w="5219700" h="1323975">
                <a:moveTo>
                  <a:pt x="0" y="0"/>
                </a:moveTo>
                <a:lnTo>
                  <a:pt x="5219700" y="0"/>
                </a:lnTo>
                <a:lnTo>
                  <a:pt x="52197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14227" y="35712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Risultati (PCA)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1422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232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3327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320977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24787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22882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8.2%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00627" y="1294804"/>
            <a:ext cx="5600700" cy="3695700"/>
          </a:xfrm>
          <a:custGeom>
            <a:avLst/>
            <a:gdLst/>
            <a:ahLst/>
            <a:cxnLst/>
            <a:rect l="l" t="t" r="r" b="b"/>
            <a:pathLst>
              <a:path w="5600700" h="3695700">
                <a:moveTo>
                  <a:pt x="0" y="0"/>
                </a:moveTo>
                <a:lnTo>
                  <a:pt x="5600700" y="0"/>
                </a:lnTo>
                <a:lnTo>
                  <a:pt x="56007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00627" y="129480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05415" y="153769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93360" y="230475"/>
                </a:moveTo>
                <a:cubicBezTo>
                  <a:pt x="85011" y="238824"/>
                  <a:pt x="71438" y="238824"/>
                  <a:pt x="63044" y="230475"/>
                </a:cubicBezTo>
                <a:lnTo>
                  <a:pt x="12546" y="179978"/>
                </a:lnTo>
                <a:cubicBezTo>
                  <a:pt x="4197" y="171629"/>
                  <a:pt x="4197" y="158055"/>
                  <a:pt x="12546" y="149662"/>
                </a:cubicBezTo>
                <a:lnTo>
                  <a:pt x="20136" y="142071"/>
                </a:lnTo>
                <a:lnTo>
                  <a:pt x="52953" y="174888"/>
                </a:lnTo>
                <a:cubicBezTo>
                  <a:pt x="57150" y="179085"/>
                  <a:pt x="63937" y="179085"/>
                  <a:pt x="68089" y="174888"/>
                </a:cubicBezTo>
                <a:cubicBezTo>
                  <a:pt x="72241" y="170691"/>
                  <a:pt x="72286" y="163904"/>
                  <a:pt x="68089" y="159752"/>
                </a:cubicBezTo>
                <a:lnTo>
                  <a:pt x="35272" y="126936"/>
                </a:lnTo>
                <a:lnTo>
                  <a:pt x="50408" y="111800"/>
                </a:lnTo>
                <a:lnTo>
                  <a:pt x="73134" y="134526"/>
                </a:lnTo>
                <a:cubicBezTo>
                  <a:pt x="77331" y="138723"/>
                  <a:pt x="84118" y="138723"/>
                  <a:pt x="88270" y="134526"/>
                </a:cubicBezTo>
                <a:cubicBezTo>
                  <a:pt x="92422" y="130329"/>
                  <a:pt x="92467" y="123542"/>
                  <a:pt x="88270" y="119390"/>
                </a:cubicBezTo>
                <a:lnTo>
                  <a:pt x="65544" y="96664"/>
                </a:lnTo>
                <a:lnTo>
                  <a:pt x="80680" y="81528"/>
                </a:lnTo>
                <a:lnTo>
                  <a:pt x="113496" y="114345"/>
                </a:lnTo>
                <a:cubicBezTo>
                  <a:pt x="117693" y="118542"/>
                  <a:pt x="124480" y="118542"/>
                  <a:pt x="128632" y="114345"/>
                </a:cubicBezTo>
                <a:cubicBezTo>
                  <a:pt x="132784" y="110148"/>
                  <a:pt x="132829" y="103361"/>
                  <a:pt x="128632" y="99209"/>
                </a:cubicBezTo>
                <a:lnTo>
                  <a:pt x="95816" y="66392"/>
                </a:lnTo>
                <a:lnTo>
                  <a:pt x="110951" y="51256"/>
                </a:lnTo>
                <a:lnTo>
                  <a:pt x="133677" y="73982"/>
                </a:lnTo>
                <a:cubicBezTo>
                  <a:pt x="137874" y="78179"/>
                  <a:pt x="144661" y="78179"/>
                  <a:pt x="148813" y="73982"/>
                </a:cubicBezTo>
                <a:cubicBezTo>
                  <a:pt x="152966" y="69786"/>
                  <a:pt x="153010" y="62999"/>
                  <a:pt x="148813" y="58847"/>
                </a:cubicBezTo>
                <a:lnTo>
                  <a:pt x="126087" y="36121"/>
                </a:lnTo>
                <a:lnTo>
                  <a:pt x="141223" y="20985"/>
                </a:lnTo>
                <a:lnTo>
                  <a:pt x="174040" y="53801"/>
                </a:lnTo>
                <a:cubicBezTo>
                  <a:pt x="178237" y="57998"/>
                  <a:pt x="185023" y="57998"/>
                  <a:pt x="189175" y="53801"/>
                </a:cubicBezTo>
                <a:cubicBezTo>
                  <a:pt x="193328" y="49604"/>
                  <a:pt x="193372" y="42818"/>
                  <a:pt x="189175" y="38666"/>
                </a:cubicBezTo>
                <a:lnTo>
                  <a:pt x="156359" y="5849"/>
                </a:lnTo>
                <a:lnTo>
                  <a:pt x="163949" y="-1741"/>
                </a:lnTo>
                <a:cubicBezTo>
                  <a:pt x="172298" y="-10091"/>
                  <a:pt x="185871" y="-10091"/>
                  <a:pt x="194265" y="-1741"/>
                </a:cubicBezTo>
                <a:lnTo>
                  <a:pt x="244897" y="48622"/>
                </a:lnTo>
                <a:cubicBezTo>
                  <a:pt x="253246" y="56971"/>
                  <a:pt x="253246" y="70545"/>
                  <a:pt x="244897" y="78938"/>
                </a:cubicBezTo>
                <a:lnTo>
                  <a:pt x="93360" y="2304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98320" y="149482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Distanza Euclidea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391127" y="1952029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0" y="0"/>
                </a:moveTo>
                <a:lnTo>
                  <a:pt x="5219700" y="0"/>
                </a:lnTo>
                <a:lnTo>
                  <a:pt x="52197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553052" y="2113954"/>
            <a:ext cx="4895850" cy="514350"/>
          </a:xfrm>
          <a:custGeom>
            <a:avLst/>
            <a:gdLst/>
            <a:ahLst/>
            <a:cxnLst/>
            <a:rect l="l" t="t" r="r" b="b"/>
            <a:pathLst>
              <a:path w="4895850" h="514350">
                <a:moveTo>
                  <a:pt x="0" y="0"/>
                </a:moveTo>
                <a:lnTo>
                  <a:pt x="4895850" y="0"/>
                </a:lnTo>
                <a:lnTo>
                  <a:pt x="48958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629252" y="2237779"/>
            <a:ext cx="474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||z₁ - z₂||₂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391127" y="2942629"/>
            <a:ext cx="5219700" cy="381000"/>
          </a:xfrm>
          <a:custGeom>
            <a:avLst/>
            <a:gdLst/>
            <a:ahLst/>
            <a:cxnLst/>
            <a:rect l="l" t="t" r="r" b="b"/>
            <a:pathLst>
              <a:path w="5219700" h="381000">
                <a:moveTo>
                  <a:pt x="0" y="0"/>
                </a:moveTo>
                <a:lnTo>
                  <a:pt x="5219700" y="0"/>
                </a:lnTo>
                <a:lnTo>
                  <a:pt x="52197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505427" y="3056929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739471" y="3031076"/>
            <a:ext cx="2190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Sensibile alla magnitudine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391127" y="3476029"/>
            <a:ext cx="5219700" cy="1323975"/>
          </a:xfrm>
          <a:custGeom>
            <a:avLst/>
            <a:gdLst/>
            <a:ahLst/>
            <a:cxnLst/>
            <a:rect l="l" t="t" r="r" b="b"/>
            <a:pathLst>
              <a:path w="5219700" h="1323975">
                <a:moveTo>
                  <a:pt x="0" y="0"/>
                </a:moveTo>
                <a:lnTo>
                  <a:pt x="5219700" y="0"/>
                </a:lnTo>
                <a:lnTo>
                  <a:pt x="52197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543527" y="35712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Risultati (PCA)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4352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58162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56257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903907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07717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905812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11.5%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381000" y="5414962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590550" y="571023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1020960" y="5575526"/>
            <a:ext cx="7000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Vincitore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1020960" y="5855834"/>
            <a:ext cx="85500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del coseno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performa meglio per verifica facciale (AUC 0.94 vs 0.91, EER 8.2% vs 11.5%)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E19A2A73-17A5-045D-83F5-E09E7043F041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DA7A6498-F325-68E8-D0A9-F3C38A161CF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F0F876E3-C814-A70C-D903-B06B4F52FCF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>
            <a:extLst>
              <a:ext uri="{FF2B5EF4-FFF2-40B4-BE49-F238E27FC236}">
                <a16:creationId xmlns:a16="http://schemas.microsoft.com/office/drawing/2014/main" id="{113D4348-716F-1593-2A21-2130B9103790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4">
            <a:extLst>
              <a:ext uri="{FF2B5EF4-FFF2-40B4-BE49-F238E27FC236}">
                <a16:creationId xmlns:a16="http://schemas.microsoft.com/office/drawing/2014/main" id="{1A8A75DF-042D-1DFD-04C1-360FE67B4C72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2936" y="389164"/>
            <a:ext cx="5029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Distribuzione di Similarità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2936" y="750093"/>
            <a:ext cx="3552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Separazione Genuini vs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4793" y="1313429"/>
            <a:ext cx="5953959" cy="4065003"/>
          </a:xfrm>
          <a:custGeom>
            <a:avLst/>
            <a:gdLst/>
            <a:ahLst/>
            <a:cxnLst/>
            <a:rect l="l" t="t" r="r" b="b"/>
            <a:pathLst>
              <a:path w="5581650" h="3609975">
                <a:moveTo>
                  <a:pt x="0" y="0"/>
                </a:moveTo>
                <a:lnTo>
                  <a:pt x="5581650" y="0"/>
                </a:lnTo>
                <a:lnTo>
                  <a:pt x="5581650" y="3609975"/>
                </a:lnTo>
                <a:lnTo>
                  <a:pt x="0" y="3609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4793" y="1313430"/>
            <a:ext cx="45719" cy="4065448"/>
          </a:xfrm>
          <a:custGeom>
            <a:avLst/>
            <a:gdLst/>
            <a:ahLst/>
            <a:cxnLst/>
            <a:rect l="l" t="t" r="r" b="b"/>
            <a:pathLst>
              <a:path w="38100" h="3609975">
                <a:moveTo>
                  <a:pt x="0" y="0"/>
                </a:moveTo>
                <a:lnTo>
                  <a:pt x="38100" y="0"/>
                </a:lnTo>
                <a:lnTo>
                  <a:pt x="38100" y="3609975"/>
                </a:lnTo>
                <a:lnTo>
                  <a:pt x="0" y="3609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22919" y="153726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5704" y="149440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99514" y="2000250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2864" y="21526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18614" y="2098222"/>
            <a:ext cx="29054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Separazione netta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tra distribuzioni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99514" y="2619375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32864" y="27717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19050"/>
                </a:moveTo>
                <a:cubicBezTo>
                  <a:pt x="4256" y="19050"/>
                  <a:pt x="0" y="23306"/>
                  <a:pt x="0" y="28575"/>
                </a:cubicBezTo>
                <a:cubicBezTo>
                  <a:pt x="0" y="33844"/>
                  <a:pt x="4256" y="38100"/>
                  <a:pt x="9525" y="38100"/>
                </a:cubicBezTo>
                <a:lnTo>
                  <a:pt x="35332" y="38100"/>
                </a:lnTo>
                <a:cubicBezTo>
                  <a:pt x="38993" y="46524"/>
                  <a:pt x="47387" y="52388"/>
                  <a:pt x="57150" y="52388"/>
                </a:cubicBezTo>
                <a:cubicBezTo>
                  <a:pt x="66913" y="52388"/>
                  <a:pt x="75307" y="46524"/>
                  <a:pt x="78968" y="38100"/>
                </a:cubicBezTo>
                <a:lnTo>
                  <a:pt x="142875" y="38100"/>
                </a:lnTo>
                <a:cubicBezTo>
                  <a:pt x="148144" y="38100"/>
                  <a:pt x="152400" y="33844"/>
                  <a:pt x="152400" y="28575"/>
                </a:cubicBezTo>
                <a:cubicBezTo>
                  <a:pt x="152400" y="23306"/>
                  <a:pt x="148144" y="19050"/>
                  <a:pt x="142875" y="19050"/>
                </a:cubicBezTo>
                <a:lnTo>
                  <a:pt x="78968" y="19050"/>
                </a:lnTo>
                <a:cubicBezTo>
                  <a:pt x="75307" y="10626"/>
                  <a:pt x="66913" y="4763"/>
                  <a:pt x="57150" y="4763"/>
                </a:cubicBezTo>
                <a:cubicBezTo>
                  <a:pt x="47387" y="4763"/>
                  <a:pt x="38993" y="10626"/>
                  <a:pt x="35332" y="19050"/>
                </a:cubicBezTo>
                <a:lnTo>
                  <a:pt x="9525" y="19050"/>
                </a:lnTo>
                <a:close/>
                <a:moveTo>
                  <a:pt x="9525" y="66675"/>
                </a:move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82957" y="85725"/>
                </a:lnTo>
                <a:cubicBezTo>
                  <a:pt x="86618" y="94149"/>
                  <a:pt x="95012" y="100013"/>
                  <a:pt x="104775" y="100013"/>
                </a:cubicBezTo>
                <a:cubicBezTo>
                  <a:pt x="114538" y="100013"/>
                  <a:pt x="122932" y="94149"/>
                  <a:pt x="126593" y="85725"/>
                </a:cubicBezTo>
                <a:lnTo>
                  <a:pt x="142875" y="85725"/>
                </a:lnTo>
                <a:cubicBezTo>
                  <a:pt x="148144" y="85725"/>
                  <a:pt x="152400" y="81469"/>
                  <a:pt x="152400" y="76200"/>
                </a:cubicBezTo>
                <a:cubicBezTo>
                  <a:pt x="152400" y="70931"/>
                  <a:pt x="148144" y="66675"/>
                  <a:pt x="142875" y="66675"/>
                </a:cubicBezTo>
                <a:lnTo>
                  <a:pt x="126593" y="66675"/>
                </a:lnTo>
                <a:cubicBezTo>
                  <a:pt x="122932" y="58251"/>
                  <a:pt x="114538" y="52388"/>
                  <a:pt x="104775" y="52388"/>
                </a:cubicBezTo>
                <a:cubicBezTo>
                  <a:pt x="95012" y="52388"/>
                  <a:pt x="86618" y="58251"/>
                  <a:pt x="82957" y="66675"/>
                </a:cubicBezTo>
                <a:lnTo>
                  <a:pt x="9525" y="66675"/>
                </a:lnTo>
                <a:close/>
                <a:moveTo>
                  <a:pt x="9525" y="114300"/>
                </a:moveTo>
                <a:cubicBezTo>
                  <a:pt x="4256" y="114300"/>
                  <a:pt x="0" y="118556"/>
                  <a:pt x="0" y="123825"/>
                </a:cubicBezTo>
                <a:cubicBezTo>
                  <a:pt x="0" y="129094"/>
                  <a:pt x="4256" y="133350"/>
                  <a:pt x="9525" y="133350"/>
                </a:cubicBezTo>
                <a:lnTo>
                  <a:pt x="25807" y="133350"/>
                </a:lnTo>
                <a:cubicBezTo>
                  <a:pt x="29468" y="141774"/>
                  <a:pt x="37862" y="147638"/>
                  <a:pt x="47625" y="147638"/>
                </a:cubicBezTo>
                <a:cubicBezTo>
                  <a:pt x="57388" y="147638"/>
                  <a:pt x="65782" y="141774"/>
                  <a:pt x="69443" y="133350"/>
                </a:cubicBez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ubicBezTo>
                  <a:pt x="152400" y="118556"/>
                  <a:pt x="148144" y="114300"/>
                  <a:pt x="142875" y="114300"/>
                </a:cubicBezTo>
                <a:lnTo>
                  <a:pt x="69443" y="114300"/>
                </a:lnTo>
                <a:cubicBezTo>
                  <a:pt x="65782" y="105876"/>
                  <a:pt x="57388" y="100013"/>
                  <a:pt x="47625" y="100013"/>
                </a:cubicBezTo>
                <a:cubicBezTo>
                  <a:pt x="37862" y="100013"/>
                  <a:pt x="29468" y="105876"/>
                  <a:pt x="25807" y="114300"/>
                </a:cubicBezTo>
                <a:lnTo>
                  <a:pt x="9525" y="11430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8613" y="2717347"/>
            <a:ext cx="16562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τ* ≈ 0.147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9514" y="3241222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32864" y="33936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18613" y="3339194"/>
            <a:ext cx="29054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Sovrapposizioni: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errore irriducibile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94344" y="4161404"/>
            <a:ext cx="549648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61091" y="431380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≈ 8%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65853" y="458050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Sistema per sicurezza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717756" y="3990975"/>
            <a:ext cx="657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324255" y="437197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324975" y="4371975"/>
            <a:ext cx="676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81072" y="5993016"/>
            <a:ext cx="280019" cy="280019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042988" y="5851502"/>
            <a:ext cx="792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42988" y="6167215"/>
            <a:ext cx="97175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= 8% indica un sistema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utilizzabile per sicurezza media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(es. accesso smartphone) ma non per applicazioni critiche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B748CE0-3B72-EC6A-6013-1282664F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18" y="1479123"/>
            <a:ext cx="4599160" cy="3748662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229AFB6F-F6F2-CDE2-A07B-7D53CB06D74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5" name="Shape 0">
              <a:extLst>
                <a:ext uri="{FF2B5EF4-FFF2-40B4-BE49-F238E27FC236}">
                  <a16:creationId xmlns:a16="http://schemas.microsoft.com/office/drawing/2014/main" id="{C6CF0CEE-D9DE-BC1F-6E7B-639DBC4FD23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1">
              <a:extLst>
                <a:ext uri="{FF2B5EF4-FFF2-40B4-BE49-F238E27FC236}">
                  <a16:creationId xmlns:a16="http://schemas.microsoft.com/office/drawing/2014/main" id="{3EE13DF2-ACE2-4C0E-B6C0-5F99E9D0AB1F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66067" y="396564"/>
            <a:ext cx="36031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Esempi di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0956" y="752814"/>
            <a:ext cx="33928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Visualizzazione coppie genuine e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06282"/>
            <a:ext cx="5600700" cy="5276850"/>
          </a:xfrm>
          <a:custGeom>
            <a:avLst/>
            <a:gdLst/>
            <a:ahLst/>
            <a:cxnLst/>
            <a:rect l="l" t="t" r="r" b="b"/>
            <a:pathLst>
              <a:path w="5600700" h="2676525">
                <a:moveTo>
                  <a:pt x="0" y="0"/>
                </a:moveTo>
                <a:lnTo>
                  <a:pt x="5600700" y="0"/>
                </a:lnTo>
                <a:lnTo>
                  <a:pt x="56007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1000" y="130628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0075" y="15491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7738" y="1515832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Coppie Genuine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00075" y="1907379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Coppie con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stessa identità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Similarità alta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55172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69472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29797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31372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0.85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2333073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2447373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907698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409273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0.78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111122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225422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685748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187322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0.92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86621" y="1337877"/>
            <a:ext cx="5600700" cy="5245255"/>
          </a:xfrm>
          <a:custGeom>
            <a:avLst/>
            <a:gdLst/>
            <a:ahLst/>
            <a:cxnLst/>
            <a:rect l="l" t="t" r="r" b="b"/>
            <a:pathLst>
              <a:path w="5600700" h="2676525">
                <a:moveTo>
                  <a:pt x="0" y="0"/>
                </a:moveTo>
                <a:lnTo>
                  <a:pt x="5600700" y="0"/>
                </a:lnTo>
                <a:lnTo>
                  <a:pt x="56007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130628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29375" y="15491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00729" y="1514471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Coppie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29375" y="1907379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Coppie con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identità diverse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bassa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086942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588517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864843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366418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642893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0144467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5A3F079-1B8D-AAAA-F3A2-3952558C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21" y="2209201"/>
            <a:ext cx="5260804" cy="223156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A9D6D0-A7D6-4BE7-EBE7-21DDB11F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239737"/>
            <a:ext cx="5105742" cy="213036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B2765F9-F1A0-6336-0B4D-C7A47CA299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223"/>
          <a:stretch>
            <a:fillRect/>
          </a:stretch>
        </p:blipFill>
        <p:spPr>
          <a:xfrm>
            <a:off x="620589" y="4273840"/>
            <a:ext cx="5144043" cy="213588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752D44C-D84E-5588-837F-482061E46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280" y="4329804"/>
            <a:ext cx="4988438" cy="2093449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0528E5FD-17ED-0985-3D64-384D5203D8F4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6" name="Shape 0">
              <a:extLst>
                <a:ext uri="{FF2B5EF4-FFF2-40B4-BE49-F238E27FC236}">
                  <a16:creationId xmlns:a16="http://schemas.microsoft.com/office/drawing/2014/main" id="{8E9A83C6-E4EA-7AF8-3368-1E83048002DE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1">
              <a:extLst>
                <a:ext uri="{FF2B5EF4-FFF2-40B4-BE49-F238E27FC236}">
                  <a16:creationId xmlns:a16="http://schemas.microsoft.com/office/drawing/2014/main" id="{46880EC4-1C37-196B-ECF9-2AF238B5378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28">
            <a:extLst>
              <a:ext uri="{FF2B5EF4-FFF2-40B4-BE49-F238E27FC236}">
                <a16:creationId xmlns:a16="http://schemas.microsoft.com/office/drawing/2014/main" id="{4730F985-8769-B328-42DC-0947AC9D80F4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76629F2C-DB4D-ABBA-C935-5B31D2DC7472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5798" y="397329"/>
            <a:ext cx="5143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Heatmap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Inter-Classe: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6" y="1313873"/>
            <a:ext cx="6019677" cy="4065003"/>
          </a:xfrm>
          <a:custGeom>
            <a:avLst/>
            <a:gdLst/>
            <a:ahLst/>
            <a:cxnLst/>
            <a:rect l="l" t="t" r="r" b="b"/>
            <a:pathLst>
              <a:path w="5581650" h="3257550">
                <a:moveTo>
                  <a:pt x="0" y="0"/>
                </a:moveTo>
                <a:lnTo>
                  <a:pt x="5581650" y="0"/>
                </a:lnTo>
                <a:lnTo>
                  <a:pt x="55816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5798" y="756047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media tra classi diverse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6" y="1313874"/>
            <a:ext cx="45719" cy="4065002"/>
          </a:xfrm>
          <a:custGeom>
            <a:avLst/>
            <a:gdLst/>
            <a:ahLst/>
            <a:cxnLst/>
            <a:rect l="l" t="t" r="r" b="b"/>
            <a:pathLst>
              <a:path w="38100" h="3257550">
                <a:moveTo>
                  <a:pt x="0" y="0"/>
                </a:moveTo>
                <a:lnTo>
                  <a:pt x="38100" y="0"/>
                </a:lnTo>
                <a:lnTo>
                  <a:pt x="3810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452" y="15377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9155" y="149757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6" y="2017809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752" y="217020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99976" y="2115781"/>
            <a:ext cx="3878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Diagonale verde scuro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(≈ 1)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Alta auto-similarità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1826" y="2619245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04702" y="277164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close/>
              </a:path>
            </a:pathLst>
          </a:custGeom>
          <a:solidFill>
            <a:srgbClr val="E7000B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0927" y="2725381"/>
            <a:ext cx="422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Off-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rosso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(&lt; 0)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Bassa similarità inter-classe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1826" y="3257419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95177" y="3409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927" y="2798"/>
                </a:moveTo>
                <a:cubicBezTo>
                  <a:pt x="79206" y="-923"/>
                  <a:pt x="73164" y="-923"/>
                  <a:pt x="69443" y="2798"/>
                </a:cubicBezTo>
                <a:lnTo>
                  <a:pt x="50393" y="21848"/>
                </a:lnTo>
                <a:cubicBezTo>
                  <a:pt x="47655" y="24586"/>
                  <a:pt x="46851" y="28664"/>
                  <a:pt x="48339" y="32236"/>
                </a:cubicBezTo>
                <a:cubicBezTo>
                  <a:pt x="49828" y="35808"/>
                  <a:pt x="53310" y="38100"/>
                  <a:pt x="57150" y="38100"/>
                </a:cubicBezTo>
                <a:lnTo>
                  <a:pt x="66675" y="38100"/>
                </a:lnTo>
                <a:lnTo>
                  <a:pt x="66675" y="66675"/>
                </a:lnTo>
                <a:lnTo>
                  <a:pt x="38100" y="66675"/>
                </a:lnTo>
                <a:lnTo>
                  <a:pt x="38100" y="57150"/>
                </a:lnTo>
                <a:cubicBezTo>
                  <a:pt x="38100" y="53310"/>
                  <a:pt x="35778" y="49828"/>
                  <a:pt x="32206" y="48339"/>
                </a:cubicBezTo>
                <a:cubicBezTo>
                  <a:pt x="28635" y="46851"/>
                  <a:pt x="24557" y="47685"/>
                  <a:pt x="21818" y="50393"/>
                </a:cubicBezTo>
                <a:lnTo>
                  <a:pt x="2768" y="69443"/>
                </a:lnTo>
                <a:cubicBezTo>
                  <a:pt x="-952" y="73164"/>
                  <a:pt x="-952" y="79206"/>
                  <a:pt x="2768" y="82927"/>
                </a:cubicBezTo>
                <a:lnTo>
                  <a:pt x="21818" y="101977"/>
                </a:lnTo>
                <a:cubicBezTo>
                  <a:pt x="24557" y="104715"/>
                  <a:pt x="28635" y="105519"/>
                  <a:pt x="32206" y="104031"/>
                </a:cubicBezTo>
                <a:cubicBezTo>
                  <a:pt x="35778" y="102543"/>
                  <a:pt x="38100" y="99090"/>
                  <a:pt x="38100" y="95250"/>
                </a:cubicBezTo>
                <a:lnTo>
                  <a:pt x="38100" y="85725"/>
                </a:lnTo>
                <a:lnTo>
                  <a:pt x="66675" y="85725"/>
                </a:lnTo>
                <a:lnTo>
                  <a:pt x="66675" y="114300"/>
                </a:lnTo>
                <a:lnTo>
                  <a:pt x="57150" y="114300"/>
                </a:lnTo>
                <a:cubicBezTo>
                  <a:pt x="53310" y="114300"/>
                  <a:pt x="49828" y="116622"/>
                  <a:pt x="48339" y="120194"/>
                </a:cubicBezTo>
                <a:cubicBezTo>
                  <a:pt x="46851" y="123765"/>
                  <a:pt x="47685" y="127843"/>
                  <a:pt x="50393" y="130582"/>
                </a:cubicBezTo>
                <a:lnTo>
                  <a:pt x="69443" y="149632"/>
                </a:lnTo>
                <a:cubicBezTo>
                  <a:pt x="73164" y="153353"/>
                  <a:pt x="79206" y="153353"/>
                  <a:pt x="82927" y="149632"/>
                </a:cubicBezTo>
                <a:lnTo>
                  <a:pt x="101977" y="130582"/>
                </a:lnTo>
                <a:cubicBezTo>
                  <a:pt x="104715" y="127843"/>
                  <a:pt x="105519" y="123765"/>
                  <a:pt x="104031" y="120194"/>
                </a:cubicBezTo>
                <a:cubicBezTo>
                  <a:pt x="102543" y="116622"/>
                  <a:pt x="99090" y="114300"/>
                  <a:pt x="95250" y="114300"/>
                </a:cubicBezTo>
                <a:lnTo>
                  <a:pt x="85725" y="114300"/>
                </a:lnTo>
                <a:lnTo>
                  <a:pt x="85725" y="85725"/>
                </a:lnTo>
                <a:lnTo>
                  <a:pt x="114300" y="85725"/>
                </a:lnTo>
                <a:lnTo>
                  <a:pt x="114300" y="95250"/>
                </a:lnTo>
                <a:cubicBezTo>
                  <a:pt x="114300" y="99090"/>
                  <a:pt x="116622" y="102572"/>
                  <a:pt x="120194" y="104061"/>
                </a:cubicBezTo>
                <a:cubicBezTo>
                  <a:pt x="123765" y="105549"/>
                  <a:pt x="127843" y="104715"/>
                  <a:pt x="130582" y="102007"/>
                </a:cubicBezTo>
                <a:lnTo>
                  <a:pt x="149632" y="82957"/>
                </a:lnTo>
                <a:cubicBezTo>
                  <a:pt x="153353" y="79236"/>
                  <a:pt x="153353" y="73194"/>
                  <a:pt x="149632" y="69473"/>
                </a:cubicBezTo>
                <a:lnTo>
                  <a:pt x="130582" y="50423"/>
                </a:lnTo>
                <a:cubicBezTo>
                  <a:pt x="127843" y="47685"/>
                  <a:pt x="123765" y="46881"/>
                  <a:pt x="120194" y="48369"/>
                </a:cubicBezTo>
                <a:cubicBezTo>
                  <a:pt x="116622" y="49857"/>
                  <a:pt x="114300" y="53310"/>
                  <a:pt x="114300" y="57150"/>
                </a:cubicBezTo>
                <a:lnTo>
                  <a:pt x="114300" y="66675"/>
                </a:lnTo>
                <a:lnTo>
                  <a:pt x="85725" y="66675"/>
                </a:lnTo>
                <a:lnTo>
                  <a:pt x="85725" y="38100"/>
                </a:lnTo>
                <a:lnTo>
                  <a:pt x="95250" y="38100"/>
                </a:lnTo>
                <a:cubicBezTo>
                  <a:pt x="99090" y="38100"/>
                  <a:pt x="102572" y="35778"/>
                  <a:pt x="104061" y="32206"/>
                </a:cubicBezTo>
                <a:cubicBezTo>
                  <a:pt x="105549" y="28635"/>
                  <a:pt x="104715" y="24557"/>
                  <a:pt x="102007" y="21818"/>
                </a:cubicBezTo>
                <a:lnTo>
                  <a:pt x="82957" y="276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80926" y="3400294"/>
            <a:ext cx="3355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proiettate in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direzioni ortogonali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1825" y="4146801"/>
            <a:ext cx="5643031" cy="799893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0" y="0"/>
                </a:moveTo>
                <a:lnTo>
                  <a:pt x="5181600" y="0"/>
                </a:lnTo>
                <a:lnTo>
                  <a:pt x="51816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48779" y="4413397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5" name="Shape 73"/>
          <p:cNvSpPr/>
          <p:nvPr/>
        </p:nvSpPr>
        <p:spPr>
          <a:xfrm>
            <a:off x="561826" y="6021995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6" name="Text 74"/>
          <p:cNvSpPr/>
          <p:nvPr/>
        </p:nvSpPr>
        <p:spPr>
          <a:xfrm>
            <a:off x="985838" y="5835253"/>
            <a:ext cx="629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7" name="Text 75"/>
          <p:cNvSpPr/>
          <p:nvPr/>
        </p:nvSpPr>
        <p:spPr>
          <a:xfrm>
            <a:off x="980926" y="6155345"/>
            <a:ext cx="10401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produce feature con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separabilità inter-classe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ideale per classificazione e verifica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4106008-E938-EEFB-2CBB-87106FFA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44" y="1480626"/>
            <a:ext cx="4588906" cy="3718663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E335F334-921D-681D-459F-3243E03CA31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3" name="Shape 0">
              <a:extLst>
                <a:ext uri="{FF2B5EF4-FFF2-40B4-BE49-F238E27FC236}">
                  <a16:creationId xmlns:a16="http://schemas.microsoft.com/office/drawing/2014/main" id="{E6779B2D-05B8-C587-154B-22D26CFE25EC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0AEED5BA-27E8-B69C-CE9A-FFFB1C20154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71" name="Text 18">
            <a:extLst>
              <a:ext uri="{FF2B5EF4-FFF2-40B4-BE49-F238E27FC236}">
                <a16:creationId xmlns:a16="http://schemas.microsoft.com/office/drawing/2014/main" id="{C9A24446-F9E0-5CA1-AEAD-87465C2A8093}"/>
              </a:ext>
            </a:extLst>
          </p:cNvPr>
          <p:cNvSpPr/>
          <p:nvPr/>
        </p:nvSpPr>
        <p:spPr>
          <a:xfrm>
            <a:off x="721562" y="423703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9" name="Text 19">
            <a:extLst>
              <a:ext uri="{FF2B5EF4-FFF2-40B4-BE49-F238E27FC236}">
                <a16:creationId xmlns:a16="http://schemas.microsoft.com/office/drawing/2014/main" id="{A98000B5-9FD1-77B3-6F45-3397F0FA1C7F}"/>
              </a:ext>
            </a:extLst>
          </p:cNvPr>
          <p:cNvSpPr/>
          <p:nvPr/>
        </p:nvSpPr>
        <p:spPr>
          <a:xfrm>
            <a:off x="1995373" y="4547801"/>
            <a:ext cx="5286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separabilità inter-classe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47DE5-2714-F705-57AD-292ED75E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28">
            <a:extLst>
              <a:ext uri="{FF2B5EF4-FFF2-40B4-BE49-F238E27FC236}">
                <a16:creationId xmlns:a16="http://schemas.microsoft.com/office/drawing/2014/main" id="{7419755F-854F-C470-A0A6-EF061DC8EC2A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B402DF13-A635-411B-084C-9F145517B371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CE25E3E-B948-41D5-2CFE-923983CF468C}"/>
              </a:ext>
            </a:extLst>
          </p:cNvPr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688076C-4DE5-1DD5-B46C-B1825DAD3B56}"/>
              </a:ext>
            </a:extLst>
          </p:cNvPr>
          <p:cNvSpPr/>
          <p:nvPr/>
        </p:nvSpPr>
        <p:spPr>
          <a:xfrm>
            <a:off x="1125798" y="397329"/>
            <a:ext cx="676906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</a:rPr>
              <a:t>Heatmap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</a:rPr>
              <a:t> Inter-Class: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</a:rPr>
              <a:t>Autoencoder</a:t>
            </a:r>
            <a:endParaRPr lang="it-IT" sz="2700" b="1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78476F8F-5FCA-C04C-815B-F9ED33AEDDE8}"/>
              </a:ext>
            </a:extLst>
          </p:cNvPr>
          <p:cNvSpPr/>
          <p:nvPr/>
        </p:nvSpPr>
        <p:spPr>
          <a:xfrm>
            <a:off x="371326" y="1313873"/>
            <a:ext cx="6019677" cy="4065003"/>
          </a:xfrm>
          <a:custGeom>
            <a:avLst/>
            <a:gdLst/>
            <a:ahLst/>
            <a:cxnLst/>
            <a:rect l="l" t="t" r="r" b="b"/>
            <a:pathLst>
              <a:path w="5581650" h="3257550">
                <a:moveTo>
                  <a:pt x="0" y="0"/>
                </a:moveTo>
                <a:lnTo>
                  <a:pt x="5581650" y="0"/>
                </a:lnTo>
                <a:lnTo>
                  <a:pt x="55816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E451B1B-1843-1247-A046-0B1F892356C2}"/>
              </a:ext>
            </a:extLst>
          </p:cNvPr>
          <p:cNvSpPr/>
          <p:nvPr/>
        </p:nvSpPr>
        <p:spPr>
          <a:xfrm>
            <a:off x="1125798" y="756047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rispetto alla PCA</a:t>
            </a: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1395185-7073-F5DB-EBE2-648BF2CD7360}"/>
              </a:ext>
            </a:extLst>
          </p:cNvPr>
          <p:cNvSpPr/>
          <p:nvPr/>
        </p:nvSpPr>
        <p:spPr>
          <a:xfrm>
            <a:off x="950991" y="148940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con PCA</a:t>
            </a: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DA53878-17D8-7700-6F73-4AEB3E03D3E9}"/>
              </a:ext>
            </a:extLst>
          </p:cNvPr>
          <p:cNvSpPr/>
          <p:nvPr/>
        </p:nvSpPr>
        <p:spPr>
          <a:xfrm>
            <a:off x="999976" y="2115781"/>
            <a:ext cx="3878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Colori più chiari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off-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</a:t>
            </a:r>
            <a:endParaRPr lang="it-IT" sz="1200" b="1" noProof="0" dirty="0">
              <a:solidFill>
                <a:srgbClr val="2C3E50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007E12C-D6AC-709B-6D1E-798B6066289E}"/>
              </a:ext>
            </a:extLst>
          </p:cNvPr>
          <p:cNvSpPr/>
          <p:nvPr/>
        </p:nvSpPr>
        <p:spPr>
          <a:xfrm>
            <a:off x="980927" y="2725381"/>
            <a:ext cx="422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inter-classe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maggiore</a:t>
            </a: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0EE9214-EB80-DFBD-C655-50A39718C266}"/>
              </a:ext>
            </a:extLst>
          </p:cNvPr>
          <p:cNvSpPr/>
          <p:nvPr/>
        </p:nvSpPr>
        <p:spPr>
          <a:xfrm>
            <a:off x="980926" y="3400294"/>
            <a:ext cx="3355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separabilità</a:t>
            </a: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DB7B3441-9E5A-16CE-393A-94731D665547}"/>
              </a:ext>
            </a:extLst>
          </p:cNvPr>
          <p:cNvSpPr/>
          <p:nvPr/>
        </p:nvSpPr>
        <p:spPr>
          <a:xfrm>
            <a:off x="561825" y="4146801"/>
            <a:ext cx="5643031" cy="799893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0" y="0"/>
                </a:moveTo>
                <a:lnTo>
                  <a:pt x="5181600" y="0"/>
                </a:lnTo>
                <a:lnTo>
                  <a:pt x="51816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6" name="Text 74">
            <a:extLst>
              <a:ext uri="{FF2B5EF4-FFF2-40B4-BE49-F238E27FC236}">
                <a16:creationId xmlns:a16="http://schemas.microsoft.com/office/drawing/2014/main" id="{8EA7D9DC-F46F-55A5-0A21-EE19A06F4809}"/>
              </a:ext>
            </a:extLst>
          </p:cNvPr>
          <p:cNvSpPr/>
          <p:nvPr/>
        </p:nvSpPr>
        <p:spPr>
          <a:xfrm>
            <a:off x="1058950" y="5844034"/>
            <a:ext cx="629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Problema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7" name="Text 75">
            <a:extLst>
              <a:ext uri="{FF2B5EF4-FFF2-40B4-BE49-F238E27FC236}">
                <a16:creationId xmlns:a16="http://schemas.microsoft.com/office/drawing/2014/main" id="{AFBDC5FD-6970-2534-4943-1B438A8229E7}"/>
              </a:ext>
            </a:extLst>
          </p:cNvPr>
          <p:cNvSpPr/>
          <p:nvPr/>
        </p:nvSpPr>
        <p:spPr>
          <a:xfrm>
            <a:off x="1058950" y="6142806"/>
            <a:ext cx="106085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produce feature con maggior sovrapposizione tra classi, riducendo 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potere discriminante</a:t>
            </a:r>
            <a:endParaRPr lang="it-IT" sz="1200" noProof="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0F2EE59-2024-C16E-BDD1-5959679F6D1A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3" name="Shape 0">
              <a:extLst>
                <a:ext uri="{FF2B5EF4-FFF2-40B4-BE49-F238E27FC236}">
                  <a16:creationId xmlns:a16="http://schemas.microsoft.com/office/drawing/2014/main" id="{9170A72D-62A2-1744-E752-1E90FADECAA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9796A9DD-CC5F-81A4-66EF-D048E3FE1BF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2" name="Shape 6">
            <a:extLst>
              <a:ext uri="{FF2B5EF4-FFF2-40B4-BE49-F238E27FC236}">
                <a16:creationId xmlns:a16="http://schemas.microsoft.com/office/drawing/2014/main" id="{AD69FECD-2E4E-9403-190F-70659D7ACF62}"/>
              </a:ext>
            </a:extLst>
          </p:cNvPr>
          <p:cNvSpPr/>
          <p:nvPr/>
        </p:nvSpPr>
        <p:spPr>
          <a:xfrm>
            <a:off x="602500" y="155154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2" name="Shape 9">
            <a:extLst>
              <a:ext uri="{FF2B5EF4-FFF2-40B4-BE49-F238E27FC236}">
                <a16:creationId xmlns:a16="http://schemas.microsoft.com/office/drawing/2014/main" id="{3D59B710-03E5-6C09-1C99-C830C2BE7B86}"/>
              </a:ext>
            </a:extLst>
          </p:cNvPr>
          <p:cNvSpPr/>
          <p:nvPr/>
        </p:nvSpPr>
        <p:spPr>
          <a:xfrm>
            <a:off x="739025" y="216328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76468"/>
                  <a:pt x="152400" y="76736"/>
                  <a:pt x="152400" y="77004"/>
                </a:cubicBezTo>
                <a:cubicBezTo>
                  <a:pt x="152281" y="87868"/>
                  <a:pt x="142399" y="95250"/>
                  <a:pt x="131534" y="95250"/>
                </a:cubicBezTo>
                <a:lnTo>
                  <a:pt x="102394" y="95250"/>
                </a:lnTo>
                <a:cubicBezTo>
                  <a:pt x="94506" y="95250"/>
                  <a:pt x="88106" y="101650"/>
                  <a:pt x="88106" y="109537"/>
                </a:cubicBezTo>
                <a:cubicBezTo>
                  <a:pt x="88106" y="110550"/>
                  <a:pt x="88225" y="111532"/>
                  <a:pt x="88404" y="112484"/>
                </a:cubicBezTo>
                <a:cubicBezTo>
                  <a:pt x="89029" y="115520"/>
                  <a:pt x="90339" y="118437"/>
                  <a:pt x="91619" y="121384"/>
                </a:cubicBezTo>
                <a:cubicBezTo>
                  <a:pt x="93434" y="125492"/>
                  <a:pt x="95220" y="129570"/>
                  <a:pt x="95220" y="133886"/>
                </a:cubicBezTo>
                <a:cubicBezTo>
                  <a:pt x="95220" y="143351"/>
                  <a:pt x="88791" y="151954"/>
                  <a:pt x="79325" y="152340"/>
                </a:cubicBezTo>
                <a:cubicBezTo>
                  <a:pt x="78284" y="152370"/>
                  <a:pt x="77242" y="152400"/>
                  <a:pt x="76170" y="152400"/>
                </a:cubicBezTo>
                <a:cubicBezTo>
                  <a:pt x="34082" y="152400"/>
                  <a:pt x="-30" y="118289"/>
                  <a:pt x="-30" y="76200"/>
                </a:cubicBezTo>
                <a:cubicBezTo>
                  <a:pt x="-30" y="34111"/>
                  <a:pt x="34111" y="0"/>
                  <a:pt x="76200" y="0"/>
                </a:cubicBezTo>
                <a:cubicBezTo>
                  <a:pt x="118289" y="0"/>
                  <a:pt x="152400" y="34111"/>
                  <a:pt x="152400" y="76200"/>
                </a:cubicBezTo>
                <a:close/>
                <a:moveTo>
                  <a:pt x="38100" y="85725"/>
                </a:moveTo>
                <a:cubicBezTo>
                  <a:pt x="38100" y="80468"/>
                  <a:pt x="33832" y="76200"/>
                  <a:pt x="28575" y="76200"/>
                </a:cubicBezTo>
                <a:cubicBezTo>
                  <a:pt x="23318" y="76200"/>
                  <a:pt x="19050" y="80468"/>
                  <a:pt x="19050" y="85725"/>
                </a:cubicBezTo>
                <a:cubicBezTo>
                  <a:pt x="19050" y="90982"/>
                  <a:pt x="23318" y="95250"/>
                  <a:pt x="28575" y="95250"/>
                </a:cubicBezTo>
                <a:cubicBezTo>
                  <a:pt x="33832" y="95250"/>
                  <a:pt x="38100" y="90982"/>
                  <a:pt x="38100" y="85725"/>
                </a:cubicBezTo>
                <a:close/>
                <a:moveTo>
                  <a:pt x="38100" y="57150"/>
                </a:moveTo>
                <a:cubicBezTo>
                  <a:pt x="43357" y="57150"/>
                  <a:pt x="47625" y="52882"/>
                  <a:pt x="47625" y="47625"/>
                </a:cubicBezTo>
                <a:cubicBezTo>
                  <a:pt x="47625" y="42368"/>
                  <a:pt x="43357" y="38100"/>
                  <a:pt x="38100" y="38100"/>
                </a:cubicBezTo>
                <a:cubicBezTo>
                  <a:pt x="32843" y="38100"/>
                  <a:pt x="28575" y="42368"/>
                  <a:pt x="28575" y="47625"/>
                </a:cubicBezTo>
                <a:cubicBezTo>
                  <a:pt x="28575" y="52882"/>
                  <a:pt x="32843" y="57150"/>
                  <a:pt x="38100" y="5715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114300" y="57150"/>
                </a:moveTo>
                <a:cubicBezTo>
                  <a:pt x="119557" y="57150"/>
                  <a:pt x="123825" y="52882"/>
                  <a:pt x="123825" y="47625"/>
                </a:cubicBezTo>
                <a:cubicBezTo>
                  <a:pt x="123825" y="42368"/>
                  <a:pt x="119557" y="38100"/>
                  <a:pt x="114300" y="38100"/>
                </a:cubicBezTo>
                <a:cubicBezTo>
                  <a:pt x="109043" y="38100"/>
                  <a:pt x="104775" y="42368"/>
                  <a:pt x="104775" y="47625"/>
                </a:cubicBezTo>
                <a:cubicBezTo>
                  <a:pt x="104775" y="52882"/>
                  <a:pt x="109043" y="57150"/>
                  <a:pt x="114300" y="571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3" name="Shape 12">
            <a:extLst>
              <a:ext uri="{FF2B5EF4-FFF2-40B4-BE49-F238E27FC236}">
                <a16:creationId xmlns:a16="http://schemas.microsoft.com/office/drawing/2014/main" id="{F834F097-D01B-D82B-E8BC-DEE0D004AD19}"/>
              </a:ext>
            </a:extLst>
          </p:cNvPr>
          <p:cNvSpPr/>
          <p:nvPr/>
        </p:nvSpPr>
        <p:spPr>
          <a:xfrm>
            <a:off x="758075" y="27717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63877" y="5179"/>
                </a:moveTo>
                <a:cubicBezTo>
                  <a:pt x="60156" y="1459"/>
                  <a:pt x="54114" y="1459"/>
                  <a:pt x="50393" y="5179"/>
                </a:cubicBezTo>
                <a:lnTo>
                  <a:pt x="2768" y="52804"/>
                </a:lnTo>
                <a:cubicBezTo>
                  <a:pt x="-952" y="56525"/>
                  <a:pt x="-952" y="62567"/>
                  <a:pt x="2768" y="66288"/>
                </a:cubicBezTo>
                <a:cubicBezTo>
                  <a:pt x="6489" y="70009"/>
                  <a:pt x="12531" y="70009"/>
                  <a:pt x="16252" y="66288"/>
                </a:cubicBezTo>
                <a:lnTo>
                  <a:pt x="47625" y="34915"/>
                </a:lnTo>
                <a:lnTo>
                  <a:pt x="47625" y="145256"/>
                </a:lnTo>
                <a:cubicBezTo>
                  <a:pt x="47625" y="150525"/>
                  <a:pt x="51881" y="154781"/>
                  <a:pt x="57150" y="154781"/>
                </a:cubicBezTo>
                <a:cubicBezTo>
                  <a:pt x="62419" y="154781"/>
                  <a:pt x="66675" y="150525"/>
                  <a:pt x="66675" y="145256"/>
                </a:cubicBezTo>
                <a:lnTo>
                  <a:pt x="66675" y="34915"/>
                </a:lnTo>
                <a:lnTo>
                  <a:pt x="98048" y="66288"/>
                </a:lnTo>
                <a:cubicBezTo>
                  <a:pt x="101769" y="70009"/>
                  <a:pt x="107811" y="70009"/>
                  <a:pt x="111532" y="66288"/>
                </a:cubicBezTo>
                <a:cubicBezTo>
                  <a:pt x="115253" y="62567"/>
                  <a:pt x="115253" y="56525"/>
                  <a:pt x="111532" y="52804"/>
                </a:cubicBezTo>
                <a:lnTo>
                  <a:pt x="63907" y="517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4" name="Shape 15">
            <a:extLst>
              <a:ext uri="{FF2B5EF4-FFF2-40B4-BE49-F238E27FC236}">
                <a16:creationId xmlns:a16="http://schemas.microsoft.com/office/drawing/2014/main" id="{53BD601A-CC40-06DF-F15C-D41646A9D0B2}"/>
              </a:ext>
            </a:extLst>
          </p:cNvPr>
          <p:cNvSpPr/>
          <p:nvPr/>
        </p:nvSpPr>
        <p:spPr>
          <a:xfrm>
            <a:off x="748550" y="341296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19050"/>
                </a:moveTo>
                <a:cubicBezTo>
                  <a:pt x="47625" y="13781"/>
                  <a:pt x="43369" y="9525"/>
                  <a:pt x="38100" y="9525"/>
                </a:cubicBezTo>
                <a:cubicBezTo>
                  <a:pt x="32831" y="9525"/>
                  <a:pt x="28575" y="13781"/>
                  <a:pt x="28575" y="19050"/>
                </a:cubicBezTo>
                <a:lnTo>
                  <a:pt x="28575" y="38100"/>
                </a:lnTo>
                <a:lnTo>
                  <a:pt x="9525" y="38100"/>
                </a:ln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38100" y="57150"/>
                </a:lnTo>
                <a:cubicBezTo>
                  <a:pt x="43369" y="57150"/>
                  <a:pt x="47625" y="52894"/>
                  <a:pt x="47625" y="47625"/>
                </a:cubicBezTo>
                <a:lnTo>
                  <a:pt x="47625" y="1905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28575" y="114300"/>
                </a:lnTo>
                <a:lnTo>
                  <a:pt x="28575" y="133350"/>
                </a:lnTo>
                <a:cubicBezTo>
                  <a:pt x="28575" y="138619"/>
                  <a:pt x="32831" y="142875"/>
                  <a:pt x="38100" y="142875"/>
                </a:cubicBezTo>
                <a:cubicBezTo>
                  <a:pt x="43369" y="142875"/>
                  <a:pt x="47625" y="138619"/>
                  <a:pt x="47625" y="133350"/>
                </a:cubicBezTo>
                <a:lnTo>
                  <a:pt x="47625" y="104775"/>
                </a:lnTo>
                <a:cubicBezTo>
                  <a:pt x="47625" y="99506"/>
                  <a:pt x="43369" y="95250"/>
                  <a:pt x="38100" y="95250"/>
                </a:cubicBezTo>
                <a:lnTo>
                  <a:pt x="9525" y="95250"/>
                </a:lnTo>
                <a:close/>
                <a:moveTo>
                  <a:pt x="104775" y="19050"/>
                </a:moveTo>
                <a:cubicBezTo>
                  <a:pt x="104775" y="13781"/>
                  <a:pt x="100519" y="9525"/>
                  <a:pt x="95250" y="9525"/>
                </a:cubicBezTo>
                <a:cubicBezTo>
                  <a:pt x="89981" y="9525"/>
                  <a:pt x="85725" y="13781"/>
                  <a:pt x="85725" y="19050"/>
                </a:cubicBezTo>
                <a:lnTo>
                  <a:pt x="85725" y="47625"/>
                </a:lnTo>
                <a:cubicBezTo>
                  <a:pt x="85725" y="52894"/>
                  <a:pt x="89981" y="57150"/>
                  <a:pt x="95250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104775" y="38100"/>
                </a:lnTo>
                <a:lnTo>
                  <a:pt x="104775" y="19050"/>
                </a:lnTo>
                <a:close/>
                <a:moveTo>
                  <a:pt x="95250" y="95250"/>
                </a:moveTo>
                <a:cubicBezTo>
                  <a:pt x="89981" y="95250"/>
                  <a:pt x="85725" y="99506"/>
                  <a:pt x="85725" y="104775"/>
                </a:cubicBezTo>
                <a:lnTo>
                  <a:pt x="85725" y="133350"/>
                </a:lnTo>
                <a:cubicBezTo>
                  <a:pt x="85725" y="138619"/>
                  <a:pt x="89981" y="142875"/>
                  <a:pt x="95250" y="142875"/>
                </a:cubicBezTo>
                <a:cubicBezTo>
                  <a:pt x="100519" y="142875"/>
                  <a:pt x="104775" y="138619"/>
                  <a:pt x="104775" y="133350"/>
                </a:cubicBezTo>
                <a:lnTo>
                  <a:pt x="104775" y="114300"/>
                </a:ln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0" y="9525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4075E466-3E56-2E37-9D26-3E85F22CFC2A}"/>
              </a:ext>
            </a:extLst>
          </p:cNvPr>
          <p:cNvSpPr/>
          <p:nvPr/>
        </p:nvSpPr>
        <p:spPr>
          <a:xfrm>
            <a:off x="370922" y="1307919"/>
            <a:ext cx="45719" cy="4070958"/>
          </a:xfrm>
          <a:custGeom>
            <a:avLst/>
            <a:gdLst/>
            <a:ahLst/>
            <a:cxnLst/>
            <a:rect l="l" t="t" r="r" b="b"/>
            <a:pathLst>
              <a:path w="38100" h="3457575">
                <a:moveTo>
                  <a:pt x="0" y="0"/>
                </a:moveTo>
                <a:lnTo>
                  <a:pt x="38100" y="0"/>
                </a:lnTo>
                <a:lnTo>
                  <a:pt x="3810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9" name="Text 18">
            <a:extLst>
              <a:ext uri="{FF2B5EF4-FFF2-40B4-BE49-F238E27FC236}">
                <a16:creationId xmlns:a16="http://schemas.microsoft.com/office/drawing/2014/main" id="{C4DB495E-E6DD-1A8C-A0FA-0602D4302975}"/>
              </a:ext>
            </a:extLst>
          </p:cNvPr>
          <p:cNvSpPr/>
          <p:nvPr/>
        </p:nvSpPr>
        <p:spPr>
          <a:xfrm>
            <a:off x="721562" y="423703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0" name="Text 19">
            <a:extLst>
              <a:ext uri="{FF2B5EF4-FFF2-40B4-BE49-F238E27FC236}">
                <a16:creationId xmlns:a16="http://schemas.microsoft.com/office/drawing/2014/main" id="{0FBFD5B1-E940-DA78-68C1-FFAFD91CE3AD}"/>
              </a:ext>
            </a:extLst>
          </p:cNvPr>
          <p:cNvSpPr/>
          <p:nvPr/>
        </p:nvSpPr>
        <p:spPr>
          <a:xfrm>
            <a:off x="815225" y="4564423"/>
            <a:ext cx="5286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AE mappa identità diverse in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regioni più vicine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nello spazio latente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45" name="Picture 78">
            <a:extLst>
              <a:ext uri="{FF2B5EF4-FFF2-40B4-BE49-F238E27FC236}">
                <a16:creationId xmlns:a16="http://schemas.microsoft.com/office/drawing/2014/main" id="{5FD2F43D-5309-D5EE-1A8B-D45264784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44" y="1489406"/>
            <a:ext cx="4576956" cy="3718663"/>
          </a:xfrm>
          <a:prstGeom prst="rect">
            <a:avLst/>
          </a:prstGeom>
        </p:spPr>
      </p:pic>
      <p:sp>
        <p:nvSpPr>
          <p:cNvPr id="46" name="Shape 74"/>
          <p:cNvSpPr/>
          <p:nvPr/>
        </p:nvSpPr>
        <p:spPr>
          <a:xfrm>
            <a:off x="586625" y="598389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253DBCA-14F0-1024-2BE7-884EFDBC3BB9}"/>
              </a:ext>
            </a:extLst>
          </p:cNvPr>
          <p:cNvSpPr/>
          <p:nvPr/>
        </p:nvSpPr>
        <p:spPr>
          <a:xfrm>
            <a:off x="561825" y="2028918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8" name="Shape 11">
            <a:extLst>
              <a:ext uri="{FF2B5EF4-FFF2-40B4-BE49-F238E27FC236}">
                <a16:creationId xmlns:a16="http://schemas.microsoft.com/office/drawing/2014/main" id="{F34F1FDF-C086-8705-5891-07867F359760}"/>
              </a:ext>
            </a:extLst>
          </p:cNvPr>
          <p:cNvSpPr/>
          <p:nvPr/>
        </p:nvSpPr>
        <p:spPr>
          <a:xfrm>
            <a:off x="568554" y="2619416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10" name="Shape 14">
            <a:extLst>
              <a:ext uri="{FF2B5EF4-FFF2-40B4-BE49-F238E27FC236}">
                <a16:creationId xmlns:a16="http://schemas.microsoft.com/office/drawing/2014/main" id="{08FD2856-9581-FFF0-AF12-D7B30056142D}"/>
              </a:ext>
            </a:extLst>
          </p:cNvPr>
          <p:cNvSpPr/>
          <p:nvPr/>
        </p:nvSpPr>
        <p:spPr>
          <a:xfrm>
            <a:off x="561825" y="3282503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506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0767" y="381000"/>
            <a:ext cx="4895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</a:rPr>
              <a:t>Verifica Facciale: Riepilogo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0767" y="744140"/>
            <a:ext cx="3478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completo delle metriche ottenute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20415"/>
            <a:ext cx="11430000" cy="2466975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4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587632"/>
              </p:ext>
            </p:extLst>
          </p:nvPr>
        </p:nvGraphicFramePr>
        <p:xfrm>
          <a:off x="371327" y="1420415"/>
          <a:ext cx="11430000" cy="2466975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Feature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charset="0"/>
                        </a:rPr>
                        <a:t>Similarità / Distanza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Soglia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Coseno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0.94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8.2%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0.147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Euclidea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0.91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11.5%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12.3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Coseno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0.89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12.1%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0.203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Euclidea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15.8%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8.7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71327" y="4342210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619750" y="0"/>
                </a:lnTo>
                <a:lnTo>
                  <a:pt x="561975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61827" y="463748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3315" y="4502774"/>
            <a:ext cx="180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315" y="4773557"/>
            <a:ext cx="35861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+ Similarità del Coseno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81577" y="4342210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619750" y="0"/>
                </a:lnTo>
                <a:lnTo>
                  <a:pt x="561975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07796" y="463748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843565" y="449461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43565" y="4765393"/>
            <a:ext cx="5183981" cy="28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la verifica facciale, le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 lineari sono più robuste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371327" y="5656660"/>
            <a:ext cx="11430000" cy="533400"/>
          </a:xfrm>
          <a:custGeom>
            <a:avLst/>
            <a:gdLst/>
            <a:ahLst/>
            <a:cxnLst/>
            <a:rect l="l" t="t" r="r" b="b"/>
            <a:pathLst>
              <a:path w="11430000" h="533400">
                <a:moveTo>
                  <a:pt x="0" y="0"/>
                </a:moveTo>
                <a:lnTo>
                  <a:pt x="11430000" y="0"/>
                </a:lnTo>
                <a:lnTo>
                  <a:pt x="11430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61827" y="584716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06757" y="5790010"/>
            <a:ext cx="1095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gap tra PCA e AE è più marcato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verifica che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riconoscimento facciale, confermando la maggiore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 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delle feature PCA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452C0EF-5755-6D42-ED6E-ACC0B51C9C1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9" name="Shape 0">
              <a:extLst>
                <a:ext uri="{FF2B5EF4-FFF2-40B4-BE49-F238E27FC236}">
                  <a16:creationId xmlns:a16="http://schemas.microsoft.com/office/drawing/2014/main" id="{4D92FCB2-04C4-9E3D-7DC4-864CED595C4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">
              <a:extLst>
                <a:ext uri="{FF2B5EF4-FFF2-40B4-BE49-F238E27FC236}">
                  <a16:creationId xmlns:a16="http://schemas.microsoft.com/office/drawing/2014/main" id="{6DA75FED-C3DB-7997-13C1-FEED810AEEAE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81000"/>
            <a:ext cx="4352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Sintesi dei Risultati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81100" y="762000"/>
            <a:ext cx="2952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Punti chiave dell'analisi comparativa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478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4478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60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197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00149" y="170497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Compressione 97%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9600" y="2209800"/>
            <a:ext cx="5200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3008 a 100 dimensioni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accuratezza &gt; 84%. Dimostrazione dell’efficacia della riduzione dimensionale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10300" y="14478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10300" y="14478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1985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37222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010400" y="1714500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Linear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Wins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419850" y="2200275"/>
            <a:ext cx="519648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supera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su dataset piccolo e allineato. La semplicità vince quando i dati lo consentono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00050" y="30861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00050" y="30861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61975" y="3276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00150" y="3324225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Hybrid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Power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09600" y="3952875"/>
            <a:ext cx="5200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 PCA + Classificatore NN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è la combinazione ottimale. Unisce le caratteristiche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migliori di entrambi gli approcci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30861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10300" y="30861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1985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372225" y="3276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010400" y="3343275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Cosine &gt;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Euclidean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419850" y="3833812"/>
            <a:ext cx="519648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la verifica facciale, l’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invarianza alla scala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dei dati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fondamentale. La similarità del coseno performa meglio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50" y="5067300"/>
            <a:ext cx="11430000" cy="1028700"/>
          </a:xfrm>
          <a:custGeom>
            <a:avLst/>
            <a:gdLst/>
            <a:ahLst/>
            <a:cxnLst/>
            <a:rect l="l" t="t" r="r" b="b"/>
            <a:pathLst>
              <a:path w="11430000" h="1028700">
                <a:moveTo>
                  <a:pt x="0" y="0"/>
                </a:moveTo>
                <a:lnTo>
                  <a:pt x="11430000" y="0"/>
                </a:lnTo>
                <a:lnTo>
                  <a:pt x="11430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47700" y="5314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90550" y="53149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333500" y="5295900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EER 8%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333500" y="5600700"/>
            <a:ext cx="3352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Sistema utilizzabile per sicurezza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257829" y="5248275"/>
            <a:ext cx="131028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676804" y="5572125"/>
            <a:ext cx="18913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Accuratezz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 Migliore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9FA6FAAE-6E9F-5020-B06A-69209FB95C5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884FEC10-D8A2-4451-4760-28F22410D871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101F7F51-55D7-BD02-ED54-2AC6F87E2E4A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1575" y="381000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Criticità e Sviluppi Futuri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1575" y="752475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Limitazioni e direzioni di ricerca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38275"/>
            <a:ext cx="5581650" cy="2481262"/>
          </a:xfrm>
          <a:custGeom>
            <a:avLst/>
            <a:gdLst/>
            <a:ahLst/>
            <a:cxnLst/>
            <a:rect l="l" t="t" r="r" b="b"/>
            <a:pathLst>
              <a:path w="5581650" h="3000375">
                <a:moveTo>
                  <a:pt x="0" y="0"/>
                </a:moveTo>
                <a:lnTo>
                  <a:pt x="5581650" y="0"/>
                </a:lnTo>
                <a:lnTo>
                  <a:pt x="558165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438275"/>
            <a:ext cx="45719" cy="2490787"/>
          </a:xfrm>
          <a:custGeom>
            <a:avLst/>
            <a:gdLst/>
            <a:ahLst/>
            <a:cxnLst/>
            <a:rect l="l" t="t" r="r" b="b"/>
            <a:pathLst>
              <a:path w="38100" h="3000375">
                <a:moveTo>
                  <a:pt x="0" y="0"/>
                </a:moveTo>
                <a:lnTo>
                  <a:pt x="38100" y="0"/>
                </a:lnTo>
                <a:lnTo>
                  <a:pt x="3810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6621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9650" y="1609725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Limitazioni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76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228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200275"/>
            <a:ext cx="466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ignora struttura 2D delle immagini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647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2475" y="28003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9175" y="2752725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 limitato: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1288 samples insufficienti per AE complessi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219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3900" y="337185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343275"/>
            <a:ext cx="47148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Sbilanciamento: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impatta la sensibilità delle classi minoritarie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29350" y="1438275"/>
            <a:ext cx="5581650" cy="2481262"/>
          </a:xfrm>
          <a:custGeom>
            <a:avLst/>
            <a:gdLst/>
            <a:ahLst/>
            <a:cxnLst/>
            <a:rect l="l" t="t" r="r" b="b"/>
            <a:pathLst>
              <a:path w="5581650" h="3000375">
                <a:moveTo>
                  <a:pt x="0" y="0"/>
                </a:moveTo>
                <a:lnTo>
                  <a:pt x="5581650" y="0"/>
                </a:lnTo>
                <a:lnTo>
                  <a:pt x="558165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29349" y="1438275"/>
            <a:ext cx="45719" cy="2490787"/>
          </a:xfrm>
          <a:custGeom>
            <a:avLst/>
            <a:gdLst/>
            <a:ahLst/>
            <a:cxnLst/>
            <a:rect l="l" t="t" r="r" b="b"/>
            <a:pathLst>
              <a:path w="38100" h="3000375">
                <a:moveTo>
                  <a:pt x="0" y="0"/>
                </a:moveTo>
                <a:lnTo>
                  <a:pt x="38100" y="0"/>
                </a:lnTo>
                <a:lnTo>
                  <a:pt x="3810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67475" y="16621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853237" y="161925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Direzioni Future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38900" y="2076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581775" y="2228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4300" y="28575"/>
                </a:moveTo>
                <a:lnTo>
                  <a:pt x="114300" y="47625"/>
                </a:lnTo>
                <a:lnTo>
                  <a:pt x="95250" y="47625"/>
                </a:lnTo>
                <a:lnTo>
                  <a:pt x="95250" y="28575"/>
                </a:lnTo>
                <a:lnTo>
                  <a:pt x="114300" y="28575"/>
                </a:lnTo>
                <a:close/>
                <a:moveTo>
                  <a:pt x="114300" y="66675"/>
                </a:moveTo>
                <a:lnTo>
                  <a:pt x="114300" y="85725"/>
                </a:lnTo>
                <a:lnTo>
                  <a:pt x="95250" y="85725"/>
                </a:lnTo>
                <a:lnTo>
                  <a:pt x="95250" y="66675"/>
                </a:lnTo>
                <a:lnTo>
                  <a:pt x="114300" y="66675"/>
                </a:lnTo>
                <a:close/>
                <a:moveTo>
                  <a:pt x="114300" y="104775"/>
                </a:moveTo>
                <a:lnTo>
                  <a:pt x="114300" y="123825"/>
                </a:lnTo>
                <a:lnTo>
                  <a:pt x="95250" y="123825"/>
                </a:lnTo>
                <a:lnTo>
                  <a:pt x="95250" y="104775"/>
                </a:lnTo>
                <a:lnTo>
                  <a:pt x="114300" y="104775"/>
                </a:lnTo>
                <a:close/>
                <a:moveTo>
                  <a:pt x="76200" y="85725"/>
                </a:moveTo>
                <a:lnTo>
                  <a:pt x="57150" y="85725"/>
                </a:lnTo>
                <a:lnTo>
                  <a:pt x="57150" y="66675"/>
                </a:lnTo>
                <a:lnTo>
                  <a:pt x="76200" y="66675"/>
                </a:lnTo>
                <a:lnTo>
                  <a:pt x="76200" y="85725"/>
                </a:lnTo>
                <a:close/>
                <a:moveTo>
                  <a:pt x="57150" y="104775"/>
                </a:moveTo>
                <a:lnTo>
                  <a:pt x="76200" y="104775"/>
                </a:lnTo>
                <a:lnTo>
                  <a:pt x="76200" y="123825"/>
                </a:lnTo>
                <a:lnTo>
                  <a:pt x="57150" y="123825"/>
                </a:lnTo>
                <a:lnTo>
                  <a:pt x="57150" y="104775"/>
                </a:lnTo>
                <a:close/>
                <a:moveTo>
                  <a:pt x="38100" y="85725"/>
                </a:moveTo>
                <a:lnTo>
                  <a:pt x="19050" y="85725"/>
                </a:lnTo>
                <a:lnTo>
                  <a:pt x="19050" y="66675"/>
                </a:lnTo>
                <a:lnTo>
                  <a:pt x="38100" y="66675"/>
                </a:lnTo>
                <a:lnTo>
                  <a:pt x="38100" y="85725"/>
                </a:lnTo>
                <a:close/>
                <a:moveTo>
                  <a:pt x="19050" y="104775"/>
                </a:moveTo>
                <a:lnTo>
                  <a:pt x="38100" y="104775"/>
                </a:lnTo>
                <a:lnTo>
                  <a:pt x="38100" y="123825"/>
                </a:lnTo>
                <a:lnTo>
                  <a:pt x="19050" y="123825"/>
                </a:lnTo>
                <a:lnTo>
                  <a:pt x="19050" y="104775"/>
                </a:lnTo>
                <a:close/>
                <a:moveTo>
                  <a:pt x="19050" y="47625"/>
                </a:moveTo>
                <a:lnTo>
                  <a:pt x="19050" y="28575"/>
                </a:lnTo>
                <a:lnTo>
                  <a:pt x="38100" y="28575"/>
                </a:lnTo>
                <a:lnTo>
                  <a:pt x="38100" y="47625"/>
                </a:lnTo>
                <a:lnTo>
                  <a:pt x="19050" y="47625"/>
                </a:lnTo>
                <a:close/>
                <a:moveTo>
                  <a:pt x="57150" y="47625"/>
                </a:moveTo>
                <a:lnTo>
                  <a:pt x="57150" y="28575"/>
                </a:lnTo>
                <a:lnTo>
                  <a:pt x="76200" y="28575"/>
                </a:lnTo>
                <a:lnTo>
                  <a:pt x="76200" y="47625"/>
                </a:lnTo>
                <a:lnTo>
                  <a:pt x="57150" y="47625"/>
                </a:lnTo>
                <a:close/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858000" y="2171700"/>
            <a:ext cx="474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convoluzionale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sfrutta correlazioni spaziali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38900" y="3219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62725" y="33718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575" y="28575"/>
                </a:moveTo>
                <a:cubicBezTo>
                  <a:pt x="28575" y="18068"/>
                  <a:pt x="37118" y="9525"/>
                  <a:pt x="47625" y="9525"/>
                </a:cubicBezTo>
                <a:lnTo>
                  <a:pt x="142875" y="9525"/>
                </a:lnTo>
                <a:cubicBezTo>
                  <a:pt x="153382" y="9525"/>
                  <a:pt x="161925" y="18068"/>
                  <a:pt x="161925" y="28575"/>
                </a:cubicBezTo>
                <a:lnTo>
                  <a:pt x="161925" y="104775"/>
                </a:lnTo>
                <a:cubicBezTo>
                  <a:pt x="161925" y="115282"/>
                  <a:pt x="153382" y="123825"/>
                  <a:pt x="142875" y="123825"/>
                </a:cubicBezTo>
                <a:lnTo>
                  <a:pt x="47625" y="123825"/>
                </a:lnTo>
                <a:cubicBezTo>
                  <a:pt x="37118" y="123825"/>
                  <a:pt x="28575" y="115282"/>
                  <a:pt x="28575" y="104775"/>
                </a:cubicBezTo>
                <a:lnTo>
                  <a:pt x="28575" y="28575"/>
                </a:lnTo>
                <a:close/>
                <a:moveTo>
                  <a:pt x="7144" y="38100"/>
                </a:moveTo>
                <a:cubicBezTo>
                  <a:pt x="11103" y="38100"/>
                  <a:pt x="14288" y="41285"/>
                  <a:pt x="14288" y="45244"/>
                </a:cubicBezTo>
                <a:lnTo>
                  <a:pt x="14288" y="133350"/>
                </a:lnTo>
                <a:cubicBezTo>
                  <a:pt x="14288" y="135969"/>
                  <a:pt x="16431" y="138113"/>
                  <a:pt x="19050" y="138113"/>
                </a:cubicBezTo>
                <a:lnTo>
                  <a:pt x="126206" y="138113"/>
                </a:lnTo>
                <a:cubicBezTo>
                  <a:pt x="130165" y="138113"/>
                  <a:pt x="133350" y="141297"/>
                  <a:pt x="133350" y="145256"/>
                </a:cubicBezTo>
                <a:cubicBezTo>
                  <a:pt x="133350" y="149215"/>
                  <a:pt x="130165" y="152400"/>
                  <a:pt x="126206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45244"/>
                </a:lnTo>
                <a:cubicBezTo>
                  <a:pt x="0" y="41285"/>
                  <a:pt x="3185" y="38100"/>
                  <a:pt x="7144" y="38100"/>
                </a:cubicBezTo>
                <a:close/>
                <a:moveTo>
                  <a:pt x="57150" y="47625"/>
                </a:moveTo>
                <a:cubicBezTo>
                  <a:pt x="62407" y="47625"/>
                  <a:pt x="66675" y="43357"/>
                  <a:pt x="66675" y="38100"/>
                </a:cubicBezTo>
                <a:cubicBezTo>
                  <a:pt x="66675" y="32843"/>
                  <a:pt x="62407" y="28575"/>
                  <a:pt x="57150" y="28575"/>
                </a:cubicBezTo>
                <a:cubicBezTo>
                  <a:pt x="51893" y="28575"/>
                  <a:pt x="47625" y="32843"/>
                  <a:pt x="47625" y="38100"/>
                </a:cubicBezTo>
                <a:cubicBezTo>
                  <a:pt x="47625" y="43357"/>
                  <a:pt x="51893" y="47625"/>
                  <a:pt x="57150" y="47625"/>
                </a:cubicBezTo>
                <a:close/>
                <a:moveTo>
                  <a:pt x="115639" y="51048"/>
                </a:moveTo>
                <a:cubicBezTo>
                  <a:pt x="114330" y="48935"/>
                  <a:pt x="112038" y="47625"/>
                  <a:pt x="109537" y="47625"/>
                </a:cubicBezTo>
                <a:cubicBezTo>
                  <a:pt x="107037" y="47625"/>
                  <a:pt x="104745" y="48935"/>
                  <a:pt x="103436" y="51048"/>
                </a:cubicBezTo>
                <a:lnTo>
                  <a:pt x="86678" y="78462"/>
                </a:lnTo>
                <a:lnTo>
                  <a:pt x="79385" y="69354"/>
                </a:lnTo>
                <a:cubicBezTo>
                  <a:pt x="78016" y="67657"/>
                  <a:pt x="75992" y="66675"/>
                  <a:pt x="73819" y="66675"/>
                </a:cubicBezTo>
                <a:cubicBezTo>
                  <a:pt x="71646" y="66675"/>
                  <a:pt x="69592" y="67657"/>
                  <a:pt x="68253" y="69354"/>
                </a:cubicBezTo>
                <a:lnTo>
                  <a:pt x="49203" y="93166"/>
                </a:lnTo>
                <a:cubicBezTo>
                  <a:pt x="47476" y="95310"/>
                  <a:pt x="47149" y="98256"/>
                  <a:pt x="48339" y="100727"/>
                </a:cubicBezTo>
                <a:cubicBezTo>
                  <a:pt x="49530" y="103197"/>
                  <a:pt x="52030" y="104775"/>
                  <a:pt x="54769" y="104775"/>
                </a:cubicBezTo>
                <a:lnTo>
                  <a:pt x="135731" y="104775"/>
                </a:lnTo>
                <a:cubicBezTo>
                  <a:pt x="138321" y="104775"/>
                  <a:pt x="140702" y="103376"/>
                  <a:pt x="141952" y="101114"/>
                </a:cubicBezTo>
                <a:cubicBezTo>
                  <a:pt x="143202" y="98852"/>
                  <a:pt x="143173" y="96113"/>
                  <a:pt x="141803" y="93881"/>
                </a:cubicBezTo>
                <a:lnTo>
                  <a:pt x="115610" y="5101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858000" y="3325586"/>
            <a:ext cx="47244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Stress Test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testare i modelli con rumore (gaussiano o S-P)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38900" y="2647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62725" y="28003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42863" y="142875"/>
                </a:moveTo>
                <a:cubicBezTo>
                  <a:pt x="19199" y="142875"/>
                  <a:pt x="0" y="123676"/>
                  <a:pt x="0" y="100013"/>
                </a:cubicBezTo>
                <a:cubicBezTo>
                  <a:pt x="0" y="81141"/>
                  <a:pt x="12204" y="65127"/>
                  <a:pt x="29141" y="59382"/>
                </a:cubicBezTo>
                <a:cubicBezTo>
                  <a:pt x="28754" y="57090"/>
                  <a:pt x="28575" y="54769"/>
                  <a:pt x="28575" y="52388"/>
                </a:cubicBezTo>
                <a:cubicBezTo>
                  <a:pt x="28575" y="28724"/>
                  <a:pt x="47774" y="9525"/>
                  <a:pt x="71438" y="9525"/>
                </a:cubicBezTo>
                <a:cubicBezTo>
                  <a:pt x="87928" y="9525"/>
                  <a:pt x="102245" y="18842"/>
                  <a:pt x="109418" y="32474"/>
                </a:cubicBezTo>
                <a:cubicBezTo>
                  <a:pt x="113645" y="30004"/>
                  <a:pt x="118586" y="28575"/>
                  <a:pt x="123825" y="28575"/>
                </a:cubicBezTo>
                <a:cubicBezTo>
                  <a:pt x="139601" y="28575"/>
                  <a:pt x="152400" y="41374"/>
                  <a:pt x="152400" y="57150"/>
                </a:cubicBezTo>
                <a:cubicBezTo>
                  <a:pt x="152400" y="61823"/>
                  <a:pt x="151269" y="66258"/>
                  <a:pt x="149275" y="70158"/>
                </a:cubicBezTo>
                <a:cubicBezTo>
                  <a:pt x="162371" y="76200"/>
                  <a:pt x="171450" y="89416"/>
                  <a:pt x="171450" y="104775"/>
                </a:cubicBezTo>
                <a:cubicBezTo>
                  <a:pt x="171450" y="125819"/>
                  <a:pt x="154394" y="142875"/>
                  <a:pt x="133350" y="142875"/>
                </a:cubicBezTo>
                <a:lnTo>
                  <a:pt x="42863" y="142875"/>
                </a:lnTo>
                <a:close/>
                <a:moveTo>
                  <a:pt x="112216" y="93166"/>
                </a:moveTo>
                <a:cubicBezTo>
                  <a:pt x="115014" y="90368"/>
                  <a:pt x="115014" y="85844"/>
                  <a:pt x="112216" y="83076"/>
                </a:cubicBezTo>
                <a:cubicBezTo>
                  <a:pt x="109418" y="80308"/>
                  <a:pt x="104894" y="80278"/>
                  <a:pt x="102126" y="83076"/>
                </a:cubicBezTo>
                <a:lnTo>
                  <a:pt x="92899" y="92303"/>
                </a:lnTo>
                <a:lnTo>
                  <a:pt x="92899" y="61913"/>
                </a:lnTo>
                <a:cubicBezTo>
                  <a:pt x="92899" y="57954"/>
                  <a:pt x="89714" y="54769"/>
                  <a:pt x="85755" y="54769"/>
                </a:cubicBezTo>
                <a:cubicBezTo>
                  <a:pt x="81796" y="54769"/>
                  <a:pt x="78611" y="57954"/>
                  <a:pt x="78611" y="61913"/>
                </a:cubicBezTo>
                <a:lnTo>
                  <a:pt x="78611" y="92303"/>
                </a:lnTo>
                <a:lnTo>
                  <a:pt x="69384" y="83076"/>
                </a:lnTo>
                <a:cubicBezTo>
                  <a:pt x="66586" y="80278"/>
                  <a:pt x="62061" y="80278"/>
                  <a:pt x="59293" y="83076"/>
                </a:cubicBezTo>
                <a:cubicBezTo>
                  <a:pt x="56525" y="85874"/>
                  <a:pt x="56495" y="90398"/>
                  <a:pt x="59293" y="93166"/>
                </a:cubicBezTo>
                <a:lnTo>
                  <a:pt x="80724" y="114598"/>
                </a:lnTo>
                <a:cubicBezTo>
                  <a:pt x="83522" y="117396"/>
                  <a:pt x="88047" y="117396"/>
                  <a:pt x="90815" y="114598"/>
                </a:cubicBezTo>
                <a:lnTo>
                  <a:pt x="112246" y="9316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858000" y="2752725"/>
            <a:ext cx="474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Transfer Learning: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-training su dataset grandi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381213" y="4342039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07432" y="4656364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043201" y="4516211"/>
            <a:ext cx="862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Prospettiva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043201" y="4853667"/>
            <a:ext cx="10348912" cy="2119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ConvAE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dati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l'approccio non-lineare potrebbe superare il lineare. Il potenziale dell'AE non è stato pienamente sfruttato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23627D55-D564-2B88-D477-809F58D6E117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3" name="Shape 0">
              <a:extLst>
                <a:ext uri="{FF2B5EF4-FFF2-40B4-BE49-F238E27FC236}">
                  <a16:creationId xmlns:a16="http://schemas.microsoft.com/office/drawing/2014/main" id="{37F633B1-0E75-927B-4ED5-1C933D7AEFB1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CEF2DE1B-FCD8-25C9-058E-599D78667E47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98222" y="421019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95901" y="417334"/>
            <a:ext cx="4280357" cy="3508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Concetti Chiave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05426" y="756277"/>
            <a:ext cx="293836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 messaggi da ricordare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33346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333346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9209" y="1506341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76582" y="1506341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90568" y="1473685"/>
            <a:ext cx="4438239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Non sempre non-lineare è meglio di lineare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90567" y="1815154"/>
            <a:ext cx="5630507" cy="1212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Dipende dai dati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ataset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piccoli e allineati favoriscono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metodi semplici</a:t>
            </a:r>
            <a:endParaRPr lang="it-IT" sz="12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1327" y="2245553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71327" y="2245553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29209" y="2402220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76582" y="240222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90568" y="2375006"/>
            <a:ext cx="408739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riduzione dimensionale </a:t>
            </a: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è cruciale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90568" y="2701656"/>
            <a:ext cx="546858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97% compressione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minima perdita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371327" y="3157760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371327" y="3157760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9209" y="3322592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76582" y="3322592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090568" y="3285853"/>
            <a:ext cx="449086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Gli Approcci ibridi possono essere vincenti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90567" y="3620961"/>
            <a:ext cx="6716359" cy="1643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su feature PCA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 è rivelata la c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combinazione ottimale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71327" y="4069967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371327" y="4069967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529209" y="4242963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68418" y="4242963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90568" y="4191257"/>
            <a:ext cx="380671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metrica conta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90567" y="4510037"/>
            <a:ext cx="7784012" cy="1539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del coseno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distanza Euclidea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hanno comportamenti diversi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Scegliere in base al task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71327" y="4982174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71327" y="4982174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29209" y="5155170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68418" y="515517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90568" y="5112989"/>
            <a:ext cx="387688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validazione è essenziale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90567" y="5393668"/>
            <a:ext cx="6122793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Valutare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validazione incrociata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intervalli di confidenza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risultati affidabili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3A1970FC-2F2E-4C33-3739-3E28AD159B6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81142CE0-438E-EBC0-AC99-739548FCC13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A1EF161-4FDB-1EF3-9002-83B26C8FD7B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E12000-CBF9-18EC-C45B-35598C56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C20EEC8A-E75C-DAF4-D6DD-3AC3368C905F}"/>
              </a:ext>
            </a:extLst>
          </p:cNvPr>
          <p:cNvSpPr/>
          <p:nvPr/>
        </p:nvSpPr>
        <p:spPr>
          <a:xfrm>
            <a:off x="380852" y="756277"/>
            <a:ext cx="293836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A6896E7-F659-42A7-FB62-0801558AF37C}"/>
              </a:ext>
            </a:extLst>
          </p:cNvPr>
          <p:cNvGrpSpPr/>
          <p:nvPr/>
        </p:nvGrpSpPr>
        <p:grpSpPr>
          <a:xfrm>
            <a:off x="386067" y="1357523"/>
            <a:ext cx="11419866" cy="780900"/>
            <a:chOff x="386067" y="5706757"/>
            <a:chExt cx="11419866" cy="780900"/>
          </a:xfrm>
        </p:grpSpPr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8C799BA4-5BCC-2BC3-E211-F56AC15283B9}"/>
                </a:ext>
              </a:extLst>
            </p:cNvPr>
            <p:cNvSpPr/>
            <p:nvPr/>
          </p:nvSpPr>
          <p:spPr>
            <a:xfrm>
              <a:off x="386067" y="5715789"/>
              <a:ext cx="11419866" cy="771868"/>
            </a:xfrm>
            <a:custGeom>
              <a:avLst/>
              <a:gdLst/>
              <a:ahLst/>
              <a:cxnLst/>
              <a:rect l="l" t="t" r="r" b="b"/>
              <a:pathLst>
                <a:path w="11472760" h="771868">
                  <a:moveTo>
                    <a:pt x="0" y="0"/>
                  </a:moveTo>
                  <a:lnTo>
                    <a:pt x="11472760" y="0"/>
                  </a:lnTo>
                  <a:lnTo>
                    <a:pt x="11472760" y="771868"/>
                  </a:lnTo>
                  <a:lnTo>
                    <a:pt x="0" y="771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2627" dist="35085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>
              <a:extLst>
                <a:ext uri="{FF2B5EF4-FFF2-40B4-BE49-F238E27FC236}">
                  <a16:creationId xmlns:a16="http://schemas.microsoft.com/office/drawing/2014/main" id="{A94B3BFE-A50E-A458-610E-8468243B4592}"/>
                </a:ext>
              </a:extLst>
            </p:cNvPr>
            <p:cNvSpPr/>
            <p:nvPr/>
          </p:nvSpPr>
          <p:spPr>
            <a:xfrm>
              <a:off x="386067" y="5715789"/>
              <a:ext cx="35085" cy="771868"/>
            </a:xfrm>
            <a:custGeom>
              <a:avLst/>
              <a:gdLst/>
              <a:ahLst/>
              <a:cxnLst/>
              <a:rect l="l" t="t" r="r" b="b"/>
              <a:pathLst>
                <a:path w="35085" h="771868">
                  <a:moveTo>
                    <a:pt x="0" y="0"/>
                  </a:moveTo>
                  <a:lnTo>
                    <a:pt x="35085" y="0"/>
                  </a:lnTo>
                  <a:lnTo>
                    <a:pt x="35085" y="771868"/>
                  </a:lnTo>
                  <a:lnTo>
                    <a:pt x="0" y="771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>
              <a:extLst>
                <a:ext uri="{FF2B5EF4-FFF2-40B4-BE49-F238E27FC236}">
                  <a16:creationId xmlns:a16="http://schemas.microsoft.com/office/drawing/2014/main" id="{69E9FCA5-3657-CD97-32E5-FEC0C22358D3}"/>
                </a:ext>
              </a:extLst>
            </p:cNvPr>
            <p:cNvSpPr/>
            <p:nvPr/>
          </p:nvSpPr>
          <p:spPr>
            <a:xfrm>
              <a:off x="491322" y="5888784"/>
              <a:ext cx="526273" cy="421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58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>
              <a:extLst>
                <a:ext uri="{FF2B5EF4-FFF2-40B4-BE49-F238E27FC236}">
                  <a16:creationId xmlns:a16="http://schemas.microsoft.com/office/drawing/2014/main" id="{9A6186FC-F393-9520-F834-43BD0A3C5579}"/>
                </a:ext>
              </a:extLst>
            </p:cNvPr>
            <p:cNvSpPr/>
            <p:nvPr/>
          </p:nvSpPr>
          <p:spPr>
            <a:xfrm>
              <a:off x="614815" y="5706757"/>
              <a:ext cx="10939919" cy="76457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 modelli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SVM e NN 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sono stati </a:t>
              </a:r>
              <a:r>
                <a:rPr lang="it-IT" sz="12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-addestrati 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(utilizzando i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migliori </a:t>
              </a:r>
              <a:r>
                <a:rPr lang="it-IT" sz="12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iperparametri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)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 sulle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immagini originali</a:t>
              </a: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pre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-riduzione dimensionale (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X_train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)​ e ne sono state valutate le prestazioni (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X_test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)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sp>
        <p:nvSpPr>
          <p:cNvPr id="56" name="Shape 0">
            <a:extLst>
              <a:ext uri="{FF2B5EF4-FFF2-40B4-BE49-F238E27FC236}">
                <a16:creationId xmlns:a16="http://schemas.microsoft.com/office/drawing/2014/main" id="{FFEBA5A4-6E32-132E-4E20-B6C245BDAEEA}"/>
              </a:ext>
            </a:extLst>
          </p:cNvPr>
          <p:cNvSpPr/>
          <p:nvPr/>
        </p:nvSpPr>
        <p:spPr>
          <a:xfrm>
            <a:off x="381000" y="381000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7" name="Text 1">
            <a:extLst>
              <a:ext uri="{FF2B5EF4-FFF2-40B4-BE49-F238E27FC236}">
                <a16:creationId xmlns:a16="http://schemas.microsoft.com/office/drawing/2014/main" id="{6C514E8F-16CB-4A92-062E-49D1F68AA475}"/>
              </a:ext>
            </a:extLst>
          </p:cNvPr>
          <p:cNvSpPr/>
          <p:nvPr/>
        </p:nvSpPr>
        <p:spPr>
          <a:xfrm>
            <a:off x="609599" y="434751"/>
            <a:ext cx="8296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Extra: Classificazione sui Dati Originali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8" name="Text 2">
            <a:extLst>
              <a:ext uri="{FF2B5EF4-FFF2-40B4-BE49-F238E27FC236}">
                <a16:creationId xmlns:a16="http://schemas.microsoft.com/office/drawing/2014/main" id="{76AD9B1A-CE55-169A-4B51-ECB349337E13}"/>
              </a:ext>
            </a:extLst>
          </p:cNvPr>
          <p:cNvSpPr/>
          <p:nvPr/>
        </p:nvSpPr>
        <p:spPr>
          <a:xfrm>
            <a:off x="609599" y="783093"/>
            <a:ext cx="72199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delle prestazioni sulle immagini prima della riduzione dimensionale</a:t>
            </a:r>
            <a:endParaRPr lang="it-IT" sz="1200" dirty="0">
              <a:latin typeface="Montserrat" pitchFamily="2" charset="0"/>
            </a:endParaRPr>
          </a:p>
        </p:txBody>
      </p:sp>
      <p:sp>
        <p:nvSpPr>
          <p:cNvPr id="2" name="Shape 4">
            <a:extLst>
              <a:ext uri="{FF2B5EF4-FFF2-40B4-BE49-F238E27FC236}">
                <a16:creationId xmlns:a16="http://schemas.microsoft.com/office/drawing/2014/main" id="{9CB0CEA2-1282-A5CA-0C03-DAEA0E263120}"/>
              </a:ext>
            </a:extLst>
          </p:cNvPr>
          <p:cNvSpPr/>
          <p:nvPr/>
        </p:nvSpPr>
        <p:spPr>
          <a:xfrm>
            <a:off x="386067" y="2442934"/>
            <a:ext cx="11430000" cy="1528828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" name="Table 0">
            <a:extLst>
              <a:ext uri="{FF2B5EF4-FFF2-40B4-BE49-F238E27FC236}">
                <a16:creationId xmlns:a16="http://schemas.microsoft.com/office/drawing/2014/main" id="{141A1BDA-41F7-6FF1-9543-919FE5137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203876"/>
              </p:ext>
            </p:extLst>
          </p:nvPr>
        </p:nvGraphicFramePr>
        <p:xfrm>
          <a:off x="386067" y="2442933"/>
          <a:ext cx="11430000" cy="1051760"/>
        </p:xfrm>
        <a:graphic>
          <a:graphicData uri="http://schemas.openxmlformats.org/drawingml/2006/table">
            <a:tbl>
              <a:tblPr/>
              <a:tblGrid>
                <a:gridCol w="1944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0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8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769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469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Modello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Accuratezza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Precisione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Sensibilità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F1-Score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ROC-AUC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b="1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0.810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0.810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0.801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C942F36C-3B35-C3E0-176C-83D5C2586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99852"/>
              </p:ext>
            </p:extLst>
          </p:nvPr>
        </p:nvGraphicFramePr>
        <p:xfrm>
          <a:off x="386067" y="3512156"/>
          <a:ext cx="11430000" cy="477068"/>
        </p:xfrm>
        <a:graphic>
          <a:graphicData uri="http://schemas.openxmlformats.org/drawingml/2006/table">
            <a:tbl>
              <a:tblPr/>
              <a:tblGrid>
                <a:gridCol w="1944568">
                  <a:extLst>
                    <a:ext uri="{9D8B030D-6E8A-4147-A177-3AD203B41FA5}">
                      <a16:colId xmlns:a16="http://schemas.microsoft.com/office/drawing/2014/main" val="3883713826"/>
                    </a:ext>
                  </a:extLst>
                </a:gridCol>
                <a:gridCol w="2160632">
                  <a:extLst>
                    <a:ext uri="{9D8B030D-6E8A-4147-A177-3AD203B41FA5}">
                      <a16:colId xmlns:a16="http://schemas.microsoft.com/office/drawing/2014/main" val="2296041175"/>
                    </a:ext>
                  </a:extLst>
                </a:gridCol>
                <a:gridCol w="1750112">
                  <a:extLst>
                    <a:ext uri="{9D8B030D-6E8A-4147-A177-3AD203B41FA5}">
                      <a16:colId xmlns:a16="http://schemas.microsoft.com/office/drawing/2014/main" val="1592632095"/>
                    </a:ext>
                  </a:extLst>
                </a:gridCol>
                <a:gridCol w="1339592">
                  <a:extLst>
                    <a:ext uri="{9D8B030D-6E8A-4147-A177-3AD203B41FA5}">
                      <a16:colId xmlns:a16="http://schemas.microsoft.com/office/drawing/2014/main" val="4123039000"/>
                    </a:ext>
                  </a:extLst>
                </a:gridCol>
                <a:gridCol w="1858144">
                  <a:extLst>
                    <a:ext uri="{9D8B030D-6E8A-4147-A177-3AD203B41FA5}">
                      <a16:colId xmlns:a16="http://schemas.microsoft.com/office/drawing/2014/main" val="3811757808"/>
                    </a:ext>
                  </a:extLst>
                </a:gridCol>
                <a:gridCol w="2376952">
                  <a:extLst>
                    <a:ext uri="{9D8B030D-6E8A-4147-A177-3AD203B41FA5}">
                      <a16:colId xmlns:a16="http://schemas.microsoft.com/office/drawing/2014/main" val="574195681"/>
                    </a:ext>
                  </a:extLst>
                </a:gridCol>
              </a:tblGrid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Rete Neurale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0.848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0.858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0.849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0.850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0.975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21658"/>
                  </a:ext>
                </a:extLst>
              </a:tr>
            </a:tbl>
          </a:graphicData>
        </a:graphic>
      </p:graphicFrame>
      <p:sp>
        <p:nvSpPr>
          <p:cNvPr id="16" name="Shape 36">
            <a:extLst>
              <a:ext uri="{FF2B5EF4-FFF2-40B4-BE49-F238E27FC236}">
                <a16:creationId xmlns:a16="http://schemas.microsoft.com/office/drawing/2014/main" id="{5918072C-5FA3-CC37-E7C6-79E8EE32BE34}"/>
              </a:ext>
            </a:extLst>
          </p:cNvPr>
          <p:cNvSpPr/>
          <p:nvPr/>
        </p:nvSpPr>
        <p:spPr>
          <a:xfrm>
            <a:off x="380852" y="4307339"/>
            <a:ext cx="11430000" cy="1411062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37">
            <a:extLst>
              <a:ext uri="{FF2B5EF4-FFF2-40B4-BE49-F238E27FC236}">
                <a16:creationId xmlns:a16="http://schemas.microsoft.com/office/drawing/2014/main" id="{8F669FC9-5DB4-505D-94BA-6E28D2419709}"/>
              </a:ext>
            </a:extLst>
          </p:cNvPr>
          <p:cNvSpPr/>
          <p:nvPr/>
        </p:nvSpPr>
        <p:spPr>
          <a:xfrm>
            <a:off x="585003" y="451612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38">
            <a:extLst>
              <a:ext uri="{FF2B5EF4-FFF2-40B4-BE49-F238E27FC236}">
                <a16:creationId xmlns:a16="http://schemas.microsoft.com/office/drawing/2014/main" id="{83FB04C7-E53E-384B-7772-30E56AD081EC}"/>
              </a:ext>
            </a:extLst>
          </p:cNvPr>
          <p:cNvSpPr/>
          <p:nvPr/>
        </p:nvSpPr>
        <p:spPr>
          <a:xfrm>
            <a:off x="940158" y="4507365"/>
            <a:ext cx="862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dirty="0">
                <a:solidFill>
                  <a:srgbClr val="FFFFFF"/>
                </a:solidFill>
                <a:latin typeface="Montserrat" pitchFamily="2" charset="0"/>
              </a:rPr>
              <a:t>Commento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2" name="Text 39">
            <a:extLst>
              <a:ext uri="{FF2B5EF4-FFF2-40B4-BE49-F238E27FC236}">
                <a16:creationId xmlns:a16="http://schemas.microsoft.com/office/drawing/2014/main" id="{FAF40CF8-EB95-CFBF-AF18-040BF3ACF675}"/>
              </a:ext>
            </a:extLst>
          </p:cNvPr>
          <p:cNvSpPr/>
          <p:nvPr/>
        </p:nvSpPr>
        <p:spPr>
          <a:xfrm>
            <a:off x="940158" y="4810261"/>
            <a:ext cx="10348912" cy="7338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riduzione dimensionale consente di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mantenere prestazioni comparabili ai dati originali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La PCA risulta efficace per la Rete Neurale,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migliorando di poco l’accuratezza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mentre per SVM le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prestazioni restano quasi invariate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confermando la robustezza dei modelli anche in uno spazio a dimensionalità ridotta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13">
            <a:extLst>
              <a:ext uri="{FF2B5EF4-FFF2-40B4-BE49-F238E27FC236}">
                <a16:creationId xmlns:a16="http://schemas.microsoft.com/office/drawing/2014/main" id="{92A07B37-CAEE-7829-78C0-CE5C8DDA9C17}"/>
              </a:ext>
            </a:extLst>
          </p:cNvPr>
          <p:cNvSpPr/>
          <p:nvPr/>
        </p:nvSpPr>
        <p:spPr>
          <a:xfrm>
            <a:off x="371327" y="6023882"/>
            <a:ext cx="11430000" cy="533400"/>
          </a:xfrm>
          <a:custGeom>
            <a:avLst/>
            <a:gdLst/>
            <a:ahLst/>
            <a:cxnLst/>
            <a:rect l="l" t="t" r="r" b="b"/>
            <a:pathLst>
              <a:path w="11430000" h="533400">
                <a:moveTo>
                  <a:pt x="0" y="0"/>
                </a:moveTo>
                <a:lnTo>
                  <a:pt x="11430000" y="0"/>
                </a:lnTo>
                <a:lnTo>
                  <a:pt x="11430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14">
            <a:extLst>
              <a:ext uri="{FF2B5EF4-FFF2-40B4-BE49-F238E27FC236}">
                <a16:creationId xmlns:a16="http://schemas.microsoft.com/office/drawing/2014/main" id="{CF1637E6-7237-C494-6F56-ECC3F072588F}"/>
              </a:ext>
            </a:extLst>
          </p:cNvPr>
          <p:cNvSpPr/>
          <p:nvPr/>
        </p:nvSpPr>
        <p:spPr>
          <a:xfrm>
            <a:off x="561827" y="621438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15">
            <a:extLst>
              <a:ext uri="{FF2B5EF4-FFF2-40B4-BE49-F238E27FC236}">
                <a16:creationId xmlns:a16="http://schemas.microsoft.com/office/drawing/2014/main" id="{50ACE5E8-9B9F-EE36-AF57-C3D77C174540}"/>
              </a:ext>
            </a:extLst>
          </p:cNvPr>
          <p:cNvSpPr/>
          <p:nvPr/>
        </p:nvSpPr>
        <p:spPr>
          <a:xfrm>
            <a:off x="816282" y="6157232"/>
            <a:ext cx="1095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osservare in dettaglio la fase di addestramento dei modelli al variare degli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consultare il file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log.txt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l’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output del terminale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2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44">
            <a:extLst>
              <a:ext uri="{FF2B5EF4-FFF2-40B4-BE49-F238E27FC236}">
                <a16:creationId xmlns:a16="http://schemas.microsoft.com/office/drawing/2014/main" id="{A50A26F0-EAF6-E300-4820-6357B4F82343}"/>
              </a:ext>
            </a:extLst>
          </p:cNvPr>
          <p:cNvSpPr/>
          <p:nvPr/>
        </p:nvSpPr>
        <p:spPr>
          <a:xfrm>
            <a:off x="316494" y="5727323"/>
            <a:ext cx="11548198" cy="836943"/>
          </a:xfrm>
          <a:custGeom>
            <a:avLst/>
            <a:gdLst/>
            <a:ahLst/>
            <a:cxnLst/>
            <a:rect l="l" t="t" r="r" b="b"/>
            <a:pathLst>
              <a:path w="11548198" h="836943">
                <a:moveTo>
                  <a:pt x="0" y="0"/>
                </a:moveTo>
                <a:lnTo>
                  <a:pt x="11548198" y="0"/>
                </a:lnTo>
                <a:lnTo>
                  <a:pt x="11548198" y="836943"/>
                </a:lnTo>
                <a:lnTo>
                  <a:pt x="0" y="836943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1000"/>
            <a:ext cx="86386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Riconoscimento Facciale (1:N)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62000"/>
            <a:ext cx="576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Identificazione dell'identità tra K persone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AAE7E1D6-B0E8-1A55-2832-F6BA2B6D1448}"/>
              </a:ext>
            </a:extLst>
          </p:cNvPr>
          <p:cNvGrpSpPr/>
          <p:nvPr/>
        </p:nvGrpSpPr>
        <p:grpSpPr>
          <a:xfrm>
            <a:off x="323850" y="1325232"/>
            <a:ext cx="11540842" cy="4067175"/>
            <a:chOff x="400050" y="1181100"/>
            <a:chExt cx="11410950" cy="406717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381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35719"/>
                  </a:moveTo>
                  <a:cubicBezTo>
                    <a:pt x="0" y="23887"/>
                    <a:pt x="9599" y="14288"/>
                    <a:pt x="21431" y="14288"/>
                  </a:cubicBezTo>
                  <a:lnTo>
                    <a:pt x="64294" y="14288"/>
                  </a:lnTo>
                  <a:cubicBezTo>
                    <a:pt x="76126" y="14288"/>
                    <a:pt x="85725" y="23887"/>
                    <a:pt x="85725" y="35719"/>
                  </a:cubicBezTo>
                  <a:lnTo>
                    <a:pt x="85725" y="42863"/>
                  </a:lnTo>
                  <a:lnTo>
                    <a:pt x="142875" y="42863"/>
                  </a:lnTo>
                  <a:lnTo>
                    <a:pt x="142875" y="35719"/>
                  </a:lnTo>
                  <a:cubicBezTo>
                    <a:pt x="142875" y="23887"/>
                    <a:pt x="152474" y="14288"/>
                    <a:pt x="164306" y="14288"/>
                  </a:cubicBezTo>
                  <a:lnTo>
                    <a:pt x="207169" y="14288"/>
                  </a:lnTo>
                  <a:cubicBezTo>
                    <a:pt x="219001" y="14288"/>
                    <a:pt x="228600" y="23887"/>
                    <a:pt x="228600" y="35719"/>
                  </a:cubicBezTo>
                  <a:lnTo>
                    <a:pt x="228600" y="78581"/>
                  </a:lnTo>
                  <a:cubicBezTo>
                    <a:pt x="228600" y="90413"/>
                    <a:pt x="219001" y="100013"/>
                    <a:pt x="207169" y="100013"/>
                  </a:cubicBezTo>
                  <a:lnTo>
                    <a:pt x="164306" y="100013"/>
                  </a:lnTo>
                  <a:cubicBezTo>
                    <a:pt x="152474" y="100013"/>
                    <a:pt x="142875" y="90413"/>
                    <a:pt x="142875" y="78581"/>
                  </a:cubicBezTo>
                  <a:lnTo>
                    <a:pt x="142875" y="71438"/>
                  </a:lnTo>
                  <a:lnTo>
                    <a:pt x="85725" y="71438"/>
                  </a:lnTo>
                  <a:lnTo>
                    <a:pt x="85725" y="78581"/>
                  </a:lnTo>
                  <a:cubicBezTo>
                    <a:pt x="85725" y="81841"/>
                    <a:pt x="84966" y="84966"/>
                    <a:pt x="83671" y="87734"/>
                  </a:cubicBezTo>
                  <a:lnTo>
                    <a:pt x="114300" y="128588"/>
                  </a:lnTo>
                  <a:lnTo>
                    <a:pt x="150019" y="128588"/>
                  </a:lnTo>
                  <a:cubicBezTo>
                    <a:pt x="161851" y="128588"/>
                    <a:pt x="171450" y="138187"/>
                    <a:pt x="171450" y="150019"/>
                  </a:cubicBezTo>
                  <a:lnTo>
                    <a:pt x="171450" y="192881"/>
                  </a:lnTo>
                  <a:cubicBezTo>
                    <a:pt x="171450" y="204713"/>
                    <a:pt x="161851" y="214313"/>
                    <a:pt x="150019" y="214313"/>
                  </a:cubicBezTo>
                  <a:lnTo>
                    <a:pt x="107156" y="214313"/>
                  </a:lnTo>
                  <a:cubicBezTo>
                    <a:pt x="95324" y="214313"/>
                    <a:pt x="85725" y="204713"/>
                    <a:pt x="85725" y="192881"/>
                  </a:cubicBezTo>
                  <a:lnTo>
                    <a:pt x="85725" y="150019"/>
                  </a:lnTo>
                  <a:cubicBezTo>
                    <a:pt x="85725" y="146759"/>
                    <a:pt x="86484" y="143634"/>
                    <a:pt x="87779" y="140866"/>
                  </a:cubicBezTo>
                  <a:lnTo>
                    <a:pt x="57150" y="100013"/>
                  </a:lnTo>
                  <a:lnTo>
                    <a:pt x="21431" y="100013"/>
                  </a:lnTo>
                  <a:cubicBezTo>
                    <a:pt x="9599" y="100013"/>
                    <a:pt x="0" y="90413"/>
                    <a:pt x="0" y="78581"/>
                  </a:cubicBezTo>
                  <a:lnTo>
                    <a:pt x="0" y="3571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7155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Formulazione del Problema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5181600" cy="885825"/>
            </a:xfrm>
            <a:custGeom>
              <a:avLst/>
              <a:gdLst/>
              <a:ahLst/>
              <a:cxnLst/>
              <a:rect l="l" t="t" r="r" b="b"/>
              <a:pathLst>
                <a:path w="5181600" h="885825">
                  <a:moveTo>
                    <a:pt x="0" y="0"/>
                  </a:moveTo>
                  <a:lnTo>
                    <a:pt x="5181600" y="0"/>
                  </a:lnTo>
                  <a:lnTo>
                    <a:pt x="5181600" y="885825"/>
                  </a:lnTo>
                  <a:lnTo>
                    <a:pt x="0" y="88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63785" y="1960751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Input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62000" y="2249185"/>
              <a:ext cx="4953000" cy="2381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Immagine X ∈ ℝ^𝐷 </a:t>
              </a:r>
            </a:p>
          </p:txBody>
        </p:sp>
        <p:sp>
          <p:nvSpPr>
            <p:cNvPr id="13" name="Shape 11"/>
            <p:cNvSpPr/>
            <p:nvPr/>
          </p:nvSpPr>
          <p:spPr>
            <a:xfrm>
              <a:off x="609600" y="2857500"/>
              <a:ext cx="5181600" cy="885825"/>
            </a:xfrm>
            <a:custGeom>
              <a:avLst/>
              <a:gdLst/>
              <a:ahLst/>
              <a:cxnLst/>
              <a:rect l="l" t="t" r="r" b="b"/>
              <a:pathLst>
                <a:path w="5181600" h="885825">
                  <a:moveTo>
                    <a:pt x="0" y="0"/>
                  </a:moveTo>
                  <a:lnTo>
                    <a:pt x="5181600" y="0"/>
                  </a:lnTo>
                  <a:lnTo>
                    <a:pt x="5181600" y="885825"/>
                  </a:lnTo>
                  <a:lnTo>
                    <a:pt x="0" y="88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762000" y="3009900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Output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62000" y="3284047"/>
              <a:ext cx="4953000" cy="2381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Identità </a:t>
              </a:r>
              <a:r>
                <a:rPr lang="cy-GB" sz="1200" noProof="0" dirty="0">
                  <a:solidFill>
                    <a:srgbClr val="2C3E50"/>
                  </a:solidFill>
                  <a:latin typeface="Montserrat" pitchFamily="2" charset="0"/>
                  <a:ea typeface="Cambria Math" panose="02040503050406030204" pitchFamily="18" charset="0"/>
                  <a:cs typeface="MiSans" pitchFamily="34" charset="-120"/>
                </a:rPr>
                <a:t>ŷ ∈ {1, ..., K}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609600" y="3895725"/>
              <a:ext cx="5181600" cy="914400"/>
            </a:xfrm>
            <a:custGeom>
              <a:avLst/>
              <a:gdLst/>
              <a:ahLst/>
              <a:cxnLst/>
              <a:rect l="l" t="t" r="r" b="b"/>
              <a:pathLst>
                <a:path w="5181600" h="914400">
                  <a:moveTo>
                    <a:pt x="0" y="0"/>
                  </a:moveTo>
                  <a:lnTo>
                    <a:pt x="5181600" y="0"/>
                  </a:lnTo>
                  <a:lnTo>
                    <a:pt x="51816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762000" y="4048125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Decisione Ottima (MAP)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714375" y="4391025"/>
              <a:ext cx="49720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ŷ =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argmax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MiSans" pitchFamily="34" charset="-120"/>
                </a:rPr>
                <a:t>k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 P(Y = k | X = x)</a:t>
              </a:r>
              <a:endParaRPr lang="it-IT" sz="1200" b="1" noProof="0" dirty="0">
                <a:latin typeface="Montserrat" pitchFamily="2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2293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2293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4674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57150" y="42863"/>
                  </a:moveTo>
                  <a:cubicBezTo>
                    <a:pt x="57150" y="34960"/>
                    <a:pt x="63535" y="28575"/>
                    <a:pt x="71438" y="28575"/>
                  </a:cubicBezTo>
                  <a:lnTo>
                    <a:pt x="157163" y="28575"/>
                  </a:lnTo>
                  <a:cubicBezTo>
                    <a:pt x="165065" y="28575"/>
                    <a:pt x="171450" y="34960"/>
                    <a:pt x="171450" y="42863"/>
                  </a:cubicBezTo>
                  <a:cubicBezTo>
                    <a:pt x="171450" y="50765"/>
                    <a:pt x="165065" y="57150"/>
                    <a:pt x="157163" y="57150"/>
                  </a:cubicBezTo>
                  <a:lnTo>
                    <a:pt x="71438" y="57150"/>
                  </a:lnTo>
                  <a:cubicBezTo>
                    <a:pt x="63535" y="57150"/>
                    <a:pt x="57150" y="50765"/>
                    <a:pt x="57150" y="42863"/>
                  </a:cubicBezTo>
                  <a:close/>
                  <a:moveTo>
                    <a:pt x="71438" y="78581"/>
                  </a:moveTo>
                  <a:lnTo>
                    <a:pt x="128588" y="78581"/>
                  </a:lnTo>
                  <a:cubicBezTo>
                    <a:pt x="136490" y="78581"/>
                    <a:pt x="142875" y="84966"/>
                    <a:pt x="142875" y="92869"/>
                  </a:cubicBezTo>
                  <a:cubicBezTo>
                    <a:pt x="142875" y="100772"/>
                    <a:pt x="136490" y="107156"/>
                    <a:pt x="128588" y="107156"/>
                  </a:cubicBezTo>
                  <a:lnTo>
                    <a:pt x="71438" y="107156"/>
                  </a:lnTo>
                  <a:cubicBezTo>
                    <a:pt x="63535" y="107156"/>
                    <a:pt x="57150" y="100772"/>
                    <a:pt x="57150" y="92869"/>
                  </a:cubicBezTo>
                  <a:cubicBezTo>
                    <a:pt x="57150" y="84966"/>
                    <a:pt x="63535" y="78581"/>
                    <a:pt x="71438" y="78581"/>
                  </a:cubicBezTo>
                  <a:close/>
                  <a:moveTo>
                    <a:pt x="71438" y="128588"/>
                  </a:moveTo>
                  <a:lnTo>
                    <a:pt x="185738" y="128588"/>
                  </a:lnTo>
                  <a:cubicBezTo>
                    <a:pt x="193640" y="128588"/>
                    <a:pt x="200025" y="134972"/>
                    <a:pt x="200025" y="142875"/>
                  </a:cubicBezTo>
                  <a:cubicBezTo>
                    <a:pt x="200025" y="150778"/>
                    <a:pt x="193640" y="157163"/>
                    <a:pt x="185738" y="157163"/>
                  </a:cubicBezTo>
                  <a:lnTo>
                    <a:pt x="71438" y="157163"/>
                  </a:lnTo>
                  <a:cubicBezTo>
                    <a:pt x="63535" y="157163"/>
                    <a:pt x="57150" y="150778"/>
                    <a:pt x="57150" y="142875"/>
                  </a:cubicBezTo>
                  <a:cubicBezTo>
                    <a:pt x="57150" y="134972"/>
                    <a:pt x="63535" y="128588"/>
                    <a:pt x="71438" y="12858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0085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Metriche di Valutazione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38900" y="18192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CF5CC334-D5D9-731E-1F19-6F3F37085A02}"/>
                </a:ext>
              </a:extLst>
            </p:cNvPr>
            <p:cNvGrpSpPr/>
            <p:nvPr/>
          </p:nvGrpSpPr>
          <p:grpSpPr>
            <a:xfrm>
              <a:off x="6515100" y="1933575"/>
              <a:ext cx="381000" cy="323850"/>
              <a:chOff x="6515100" y="1914525"/>
              <a:chExt cx="381000" cy="323850"/>
            </a:xfrm>
          </p:grpSpPr>
          <p:sp>
            <p:nvSpPr>
              <p:cNvPr id="24" name="Shape 22"/>
              <p:cNvSpPr/>
              <p:nvPr/>
            </p:nvSpPr>
            <p:spPr>
              <a:xfrm>
                <a:off x="6553200" y="1933575"/>
                <a:ext cx="3048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4800">
                    <a:moveTo>
                      <a:pt x="152400" y="0"/>
                    </a:moveTo>
                    <a:lnTo>
                      <a:pt x="152400" y="0"/>
                    </a:lnTo>
                    <a:cubicBezTo>
                      <a:pt x="236512" y="0"/>
                      <a:pt x="304800" y="68288"/>
                      <a:pt x="304800" y="152400"/>
                    </a:cubicBezTo>
                    <a:lnTo>
                      <a:pt x="304800" y="152400"/>
                    </a:lnTo>
                    <a:cubicBezTo>
                      <a:pt x="304800" y="236512"/>
                      <a:pt x="236512" y="304800"/>
                      <a:pt x="152400" y="304800"/>
                    </a:cubicBezTo>
                    <a:lnTo>
                      <a:pt x="152400" y="304800"/>
                    </a:lnTo>
                    <a:cubicBezTo>
                      <a:pt x="68288" y="304800"/>
                      <a:pt x="0" y="236512"/>
                      <a:pt x="0" y="152400"/>
                    </a:cubicBezTo>
                    <a:lnTo>
                      <a:pt x="0" y="152400"/>
                    </a:lnTo>
                    <a:cubicBezTo>
                      <a:pt x="0" y="68288"/>
                      <a:pt x="68288" y="0"/>
                      <a:pt x="152400" y="0"/>
                    </a:cubicBezTo>
                    <a:close/>
                  </a:path>
                </a:pathLst>
              </a:custGeom>
              <a:solidFill>
                <a:srgbClr val="1E3A5F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25" name="Text 23"/>
              <p:cNvSpPr/>
              <p:nvPr/>
            </p:nvSpPr>
            <p:spPr>
              <a:xfrm>
                <a:off x="6515100" y="1914525"/>
                <a:ext cx="381000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b="1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1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26" name="Text 24"/>
            <p:cNvSpPr/>
            <p:nvPr/>
          </p:nvSpPr>
          <p:spPr>
            <a:xfrm>
              <a:off x="6972300" y="1905000"/>
              <a:ext cx="1771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956156" y="2172329"/>
              <a:ext cx="4455915" cy="2666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</a:rPr>
                <a:t>Predizione corrette vs numero totale di esempi osservati</a:t>
              </a:r>
            </a:p>
          </p:txBody>
        </p:sp>
        <p:sp>
          <p:nvSpPr>
            <p:cNvPr id="28" name="Shape 26"/>
            <p:cNvSpPr/>
            <p:nvPr/>
          </p:nvSpPr>
          <p:spPr>
            <a:xfrm>
              <a:off x="6438900" y="26574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F17F8399-C6E5-C3AE-7CF5-496693BE0450}"/>
                </a:ext>
              </a:extLst>
            </p:cNvPr>
            <p:cNvGrpSpPr/>
            <p:nvPr/>
          </p:nvGrpSpPr>
          <p:grpSpPr>
            <a:xfrm>
              <a:off x="6515100" y="2752725"/>
              <a:ext cx="381000" cy="323850"/>
              <a:chOff x="6515100" y="2752725"/>
              <a:chExt cx="381000" cy="323850"/>
            </a:xfrm>
          </p:grpSpPr>
          <p:sp>
            <p:nvSpPr>
              <p:cNvPr id="29" name="Shape 27"/>
              <p:cNvSpPr/>
              <p:nvPr/>
            </p:nvSpPr>
            <p:spPr>
              <a:xfrm>
                <a:off x="6553200" y="2771775"/>
                <a:ext cx="3048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4800">
                    <a:moveTo>
                      <a:pt x="152400" y="0"/>
                    </a:moveTo>
                    <a:lnTo>
                      <a:pt x="152400" y="0"/>
                    </a:lnTo>
                    <a:cubicBezTo>
                      <a:pt x="236512" y="0"/>
                      <a:pt x="304800" y="68288"/>
                      <a:pt x="304800" y="152400"/>
                    </a:cubicBezTo>
                    <a:lnTo>
                      <a:pt x="304800" y="152400"/>
                    </a:lnTo>
                    <a:cubicBezTo>
                      <a:pt x="304800" y="236512"/>
                      <a:pt x="236512" y="304800"/>
                      <a:pt x="152400" y="304800"/>
                    </a:cubicBezTo>
                    <a:lnTo>
                      <a:pt x="152400" y="304800"/>
                    </a:lnTo>
                    <a:cubicBezTo>
                      <a:pt x="68288" y="304800"/>
                      <a:pt x="0" y="236512"/>
                      <a:pt x="0" y="152400"/>
                    </a:cubicBezTo>
                    <a:lnTo>
                      <a:pt x="0" y="152400"/>
                    </a:lnTo>
                    <a:cubicBezTo>
                      <a:pt x="0" y="68288"/>
                      <a:pt x="68288" y="0"/>
                      <a:pt x="152400" y="0"/>
                    </a:cubicBezTo>
                    <a:close/>
                  </a:path>
                </a:pathLst>
              </a:custGeom>
              <a:solidFill>
                <a:srgbClr val="E07B39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30" name="Text 28"/>
              <p:cNvSpPr/>
              <p:nvPr/>
            </p:nvSpPr>
            <p:spPr>
              <a:xfrm>
                <a:off x="6515100" y="2752725"/>
                <a:ext cx="381000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b="1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2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31" name="Text 29"/>
            <p:cNvSpPr/>
            <p:nvPr/>
          </p:nvSpPr>
          <p:spPr>
            <a:xfrm>
              <a:off x="6972300" y="2733675"/>
              <a:ext cx="31242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F1-Score Ponderato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972300" y="3000375"/>
              <a:ext cx="40005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Media pesata per gestire sbilanciamento classi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3" name="Shape 31"/>
            <p:cNvSpPr/>
            <p:nvPr/>
          </p:nvSpPr>
          <p:spPr>
            <a:xfrm>
              <a:off x="6438900" y="34956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553200" y="36099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515100" y="358140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972300" y="3571875"/>
              <a:ext cx="35718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ROC-AUC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6972298" y="3827688"/>
              <a:ext cx="4632571" cy="2470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Classificazione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multiclasse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(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OvR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 con micro/macro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averaging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6438900" y="43338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Shape 37"/>
            <p:cNvSpPr/>
            <p:nvPr/>
          </p:nvSpPr>
          <p:spPr>
            <a:xfrm>
              <a:off x="6553200" y="44481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515100" y="441960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1" name="Text 39"/>
            <p:cNvSpPr/>
            <p:nvPr/>
          </p:nvSpPr>
          <p:spPr>
            <a:xfrm>
              <a:off x="6972300" y="4400550"/>
              <a:ext cx="23336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Matrice di Confusione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972299" y="4676774"/>
              <a:ext cx="3495675" cy="2470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dettagliata degli errori per classe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44" name="Shape 42"/>
          <p:cNvSpPr/>
          <p:nvPr/>
        </p:nvSpPr>
        <p:spPr>
          <a:xfrm>
            <a:off x="561975" y="60007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1047750" y="5813889"/>
            <a:ext cx="6105525" cy="6016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Scenario</a:t>
            </a:r>
            <a:endParaRPr lang="it-IT" sz="1500" b="1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 con </a:t>
            </a:r>
            <a:r>
              <a:rPr lang="it-IT" sz="12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identità</a:t>
            </a:r>
            <a:r>
              <a:rPr lang="it-IT" sz="1200" b="1" dirty="0">
                <a:solidFill>
                  <a:srgbClr val="F4A261"/>
                </a:solidFill>
                <a:latin typeface="Montserrat" pitchFamily="2" charset="0"/>
              </a:rPr>
              <a:t>: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l’immagine in input viene associata a una di queste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9286875" y="6021969"/>
            <a:ext cx="2314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</a:t>
            </a:r>
            <a:endParaRPr lang="it-IT" sz="120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 algn="r">
              <a:lnSpc>
                <a:spcPct val="13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7 classi</a:t>
            </a:r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7B52123-0A2B-5D13-673E-19E702FE66B5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8" name="Shape 0">
              <a:extLst>
                <a:ext uri="{FF2B5EF4-FFF2-40B4-BE49-F238E27FC236}">
                  <a16:creationId xmlns:a16="http://schemas.microsoft.com/office/drawing/2014/main" id="{EF43BBD3-A183-6DCA-67CA-216E0D4DC7A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9" name="Text 1">
              <a:extLst>
                <a:ext uri="{FF2B5EF4-FFF2-40B4-BE49-F238E27FC236}">
                  <a16:creationId xmlns:a16="http://schemas.microsoft.com/office/drawing/2014/main" id="{E98501C4-475E-AE55-3458-8AC47A49080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93FCA9-8565-86FE-EEFD-4862B586E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22">
            <a:extLst>
              <a:ext uri="{FF2B5EF4-FFF2-40B4-BE49-F238E27FC236}">
                <a16:creationId xmlns:a16="http://schemas.microsoft.com/office/drawing/2014/main" id="{07C9D2A3-9E14-75D3-41AD-5D2EB51BA779}"/>
              </a:ext>
            </a:extLst>
          </p:cNvPr>
          <p:cNvSpPr/>
          <p:nvPr/>
        </p:nvSpPr>
        <p:spPr>
          <a:xfrm>
            <a:off x="395592" y="5819713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981773A-BAA0-E837-9F3C-E5D7AF3318D5}"/>
              </a:ext>
            </a:extLst>
          </p:cNvPr>
          <p:cNvSpPr/>
          <p:nvPr/>
        </p:nvSpPr>
        <p:spPr>
          <a:xfrm>
            <a:off x="380852" y="756277"/>
            <a:ext cx="293836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164397DB-8E6D-84EA-C6B4-5328DC2BCB30}"/>
              </a:ext>
            </a:extLst>
          </p:cNvPr>
          <p:cNvSpPr/>
          <p:nvPr/>
        </p:nvSpPr>
        <p:spPr>
          <a:xfrm>
            <a:off x="386067" y="1216990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9CDB7CA-1B00-4560-B6E6-F2043FE259CF}"/>
              </a:ext>
            </a:extLst>
          </p:cNvPr>
          <p:cNvSpPr/>
          <p:nvPr/>
        </p:nvSpPr>
        <p:spPr>
          <a:xfrm>
            <a:off x="386067" y="1216990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F5427DE3-3937-E680-5E14-37FFF37D8202}"/>
              </a:ext>
            </a:extLst>
          </p:cNvPr>
          <p:cNvSpPr/>
          <p:nvPr/>
        </p:nvSpPr>
        <p:spPr>
          <a:xfrm>
            <a:off x="491322" y="1389985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2E480F9-0C2B-C991-09BE-417697E2A5AB}"/>
              </a:ext>
            </a:extLst>
          </p:cNvPr>
          <p:cNvSpPr/>
          <p:nvPr/>
        </p:nvSpPr>
        <p:spPr>
          <a:xfrm>
            <a:off x="614815" y="1224286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Abdullah, M. I., Islam, M. N., Bala, D., Hossain, M. A., Rahman, M. A., &amp; Islam, M. S. (2025).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Efficient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Face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Detection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and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Recognition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with PCA and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Eigenfaces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 Comprehensive Analysis. </a:t>
            </a:r>
            <a:r>
              <a:rPr lang="it-IT" sz="1200" i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International Journal of Advanced Networking and Applications, 17(1), 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6705–6718.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67802310-817C-6F85-DBD8-68DB69DAEB03}"/>
              </a:ext>
            </a:extLst>
          </p:cNvPr>
          <p:cNvSpPr/>
          <p:nvPr/>
        </p:nvSpPr>
        <p:spPr>
          <a:xfrm>
            <a:off x="386067" y="2129197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E1FEC9B5-C008-EE6D-9F9C-D699B0E19A0D}"/>
              </a:ext>
            </a:extLst>
          </p:cNvPr>
          <p:cNvSpPr/>
          <p:nvPr/>
        </p:nvSpPr>
        <p:spPr>
          <a:xfrm>
            <a:off x="386067" y="2129197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7CAF77BF-1EAA-470C-4B55-631E520E3E4F}"/>
              </a:ext>
            </a:extLst>
          </p:cNvPr>
          <p:cNvSpPr/>
          <p:nvPr/>
        </p:nvSpPr>
        <p:spPr>
          <a:xfrm>
            <a:off x="491322" y="2285864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00EA5378-34A1-9A01-84C8-3773DFA82AA3}"/>
              </a:ext>
            </a:extLst>
          </p:cNvPr>
          <p:cNvSpPr/>
          <p:nvPr/>
        </p:nvSpPr>
        <p:spPr>
          <a:xfrm>
            <a:off x="386067" y="3041404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4085E156-CACD-339D-2B25-1E4127CBDDDB}"/>
              </a:ext>
            </a:extLst>
          </p:cNvPr>
          <p:cNvSpPr/>
          <p:nvPr/>
        </p:nvSpPr>
        <p:spPr>
          <a:xfrm>
            <a:off x="386067" y="3049568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B5D67032-1A44-D0BB-A46A-6F5FBA801572}"/>
              </a:ext>
            </a:extLst>
          </p:cNvPr>
          <p:cNvSpPr/>
          <p:nvPr/>
        </p:nvSpPr>
        <p:spPr>
          <a:xfrm>
            <a:off x="491322" y="321440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91FB365E-F961-A6DD-727D-582310C769EE}"/>
              </a:ext>
            </a:extLst>
          </p:cNvPr>
          <p:cNvSpPr/>
          <p:nvPr/>
        </p:nvSpPr>
        <p:spPr>
          <a:xfrm>
            <a:off x="386067" y="3961775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715D9D9A-DD42-6D05-4E9A-AE3C668422E7}"/>
              </a:ext>
            </a:extLst>
          </p:cNvPr>
          <p:cNvSpPr/>
          <p:nvPr/>
        </p:nvSpPr>
        <p:spPr>
          <a:xfrm>
            <a:off x="386067" y="3961775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5600E4F0-6E8B-18F4-7C90-38CCEF0F5E61}"/>
              </a:ext>
            </a:extLst>
          </p:cNvPr>
          <p:cNvSpPr/>
          <p:nvPr/>
        </p:nvSpPr>
        <p:spPr>
          <a:xfrm>
            <a:off x="474388" y="4134771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28FF0CA0-2952-F8A9-8A4E-FBE9D8D32E7E}"/>
              </a:ext>
            </a:extLst>
          </p:cNvPr>
          <p:cNvSpPr/>
          <p:nvPr/>
        </p:nvSpPr>
        <p:spPr>
          <a:xfrm>
            <a:off x="386067" y="4873982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>
            <a:extLst>
              <a:ext uri="{FF2B5EF4-FFF2-40B4-BE49-F238E27FC236}">
                <a16:creationId xmlns:a16="http://schemas.microsoft.com/office/drawing/2014/main" id="{67D0E4F8-757E-4044-89F8-F6BD330B6483}"/>
              </a:ext>
            </a:extLst>
          </p:cNvPr>
          <p:cNvSpPr/>
          <p:nvPr/>
        </p:nvSpPr>
        <p:spPr>
          <a:xfrm>
            <a:off x="386067" y="4873982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E58B2579-981E-84F2-00ED-0210ED7C268F}"/>
              </a:ext>
            </a:extLst>
          </p:cNvPr>
          <p:cNvSpPr/>
          <p:nvPr/>
        </p:nvSpPr>
        <p:spPr>
          <a:xfrm>
            <a:off x="483158" y="5046978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CF78CDB9-E602-3C8D-B3E2-7F41F733670E}"/>
              </a:ext>
            </a:extLst>
          </p:cNvPr>
          <p:cNvSpPr/>
          <p:nvPr/>
        </p:nvSpPr>
        <p:spPr>
          <a:xfrm>
            <a:off x="614815" y="2125791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Devi, S., Saini, J., Kaur, H., &amp; Kaur, H. (2024). 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Classification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&amp;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Recognition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Using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Stacking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Ensemble Learning with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Principal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Component Analysis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Approach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. In 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2024 Third International Conference on </a:t>
            </a:r>
            <a:r>
              <a:rPr lang="it-IT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Electrical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Electronics, Information and </a:t>
            </a:r>
            <a:r>
              <a:rPr lang="it-IT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Communication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Technologies (ICEEICT),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Trichirappalli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India: IEEE, pp. 1–8.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10.1109/ICEEICT61591.2024.10718476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4" name="Text 8">
            <a:extLst>
              <a:ext uri="{FF2B5EF4-FFF2-40B4-BE49-F238E27FC236}">
                <a16:creationId xmlns:a16="http://schemas.microsoft.com/office/drawing/2014/main" id="{3CBB578F-8848-E409-417D-B0520E87A7B6}"/>
              </a:ext>
            </a:extLst>
          </p:cNvPr>
          <p:cNvSpPr/>
          <p:nvPr/>
        </p:nvSpPr>
        <p:spPr>
          <a:xfrm>
            <a:off x="614815" y="307229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Huang, G., Mattar, M., Berg, T., &amp; Learned-Miller, E. (2008).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Labeled Faces in the Wild: A Database for Studying Face Recognition in Unconstrained Environments. Tech. rep., </a:t>
            </a:r>
            <a:r>
              <a:rPr lang="en-US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ott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. 2008.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47" name="Text 8">
            <a:extLst>
              <a:ext uri="{FF2B5EF4-FFF2-40B4-BE49-F238E27FC236}">
                <a16:creationId xmlns:a16="http://schemas.microsoft.com/office/drawing/2014/main" id="{66C8E145-E791-4305-D40A-88BF57B38F4D}"/>
              </a:ext>
            </a:extLst>
          </p:cNvPr>
          <p:cNvSpPr/>
          <p:nvPr/>
        </p:nvSpPr>
        <p:spPr>
          <a:xfrm>
            <a:off x="614815" y="3953611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Kayal, S. (2013).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 verification experiments on the LFW database with simple features, metrics and classifiers. In </a:t>
            </a:r>
            <a:r>
              <a:rPr lang="en-US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nDS</a:t>
            </a:r>
            <a:r>
              <a:rPr lang="en-US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’13; Proceedings of the 8th International Workshop on Multidimensional Systems,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pp. 1–6.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9" name="Text 8">
            <a:extLst>
              <a:ext uri="{FF2B5EF4-FFF2-40B4-BE49-F238E27FC236}">
                <a16:creationId xmlns:a16="http://schemas.microsoft.com/office/drawing/2014/main" id="{5D2E1E37-5B57-4943-72D4-D3A35081C719}"/>
              </a:ext>
            </a:extLst>
          </p:cNvPr>
          <p:cNvSpPr/>
          <p:nvPr/>
        </p:nvSpPr>
        <p:spPr>
          <a:xfrm>
            <a:off x="614815" y="488460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Meedeniya</a:t>
            </a: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D. A., &amp; </a:t>
            </a:r>
            <a:r>
              <a:rPr lang="en-US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Ratnaweera</a:t>
            </a: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D. A. A. C. (2007).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Enhanced face recognition through variation of Principle Component Analysis (PCA). In </a:t>
            </a:r>
            <a:r>
              <a:rPr lang="en-US" sz="1200" i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2007 International Conference on Industrial and Information Systems,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Peradeniya, Sri Lanka: IEEE, pp. 347–352. </a:t>
            </a:r>
            <a:r>
              <a:rPr lang="en-US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10.1109/ICIINFS.2007.4579200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51" name="Text 25">
            <a:extLst>
              <a:ext uri="{FF2B5EF4-FFF2-40B4-BE49-F238E27FC236}">
                <a16:creationId xmlns:a16="http://schemas.microsoft.com/office/drawing/2014/main" id="{44367689-5A8D-A37F-3F15-BA51A18E9CF8}"/>
              </a:ext>
            </a:extLst>
          </p:cNvPr>
          <p:cNvSpPr/>
          <p:nvPr/>
        </p:nvSpPr>
        <p:spPr>
          <a:xfrm>
            <a:off x="500847" y="5992709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71559548-55DE-762C-0A6D-FAF1DB7890A1}"/>
              </a:ext>
            </a:extLst>
          </p:cNvPr>
          <p:cNvSpPr/>
          <p:nvPr/>
        </p:nvSpPr>
        <p:spPr>
          <a:xfrm>
            <a:off x="624340" y="581971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Wang, Y., Yao, H., &amp; Zhao, S. (2016).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Auto-encoder based dimensionality reduction. </a:t>
            </a:r>
            <a:r>
              <a:rPr lang="en-US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Neurocomputing, 184,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232–242. </a:t>
            </a:r>
            <a:r>
              <a:rPr lang="en-US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10.1016/j.neucom.2015.08.104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53" name="Shape 23">
            <a:extLst>
              <a:ext uri="{FF2B5EF4-FFF2-40B4-BE49-F238E27FC236}">
                <a16:creationId xmlns:a16="http://schemas.microsoft.com/office/drawing/2014/main" id="{D0AEA6B6-6676-6439-D9CD-063C40FDF874}"/>
              </a:ext>
            </a:extLst>
          </p:cNvPr>
          <p:cNvSpPr/>
          <p:nvPr/>
        </p:nvSpPr>
        <p:spPr>
          <a:xfrm>
            <a:off x="395592" y="5819713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6" name="Shape 0">
            <a:extLst>
              <a:ext uri="{FF2B5EF4-FFF2-40B4-BE49-F238E27FC236}">
                <a16:creationId xmlns:a16="http://schemas.microsoft.com/office/drawing/2014/main" id="{C9494B33-64FF-C3E3-24D3-AD0E6ED7A00D}"/>
              </a:ext>
            </a:extLst>
          </p:cNvPr>
          <p:cNvSpPr/>
          <p:nvPr/>
        </p:nvSpPr>
        <p:spPr>
          <a:xfrm>
            <a:off x="381000" y="381000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7" name="Text 1">
            <a:extLst>
              <a:ext uri="{FF2B5EF4-FFF2-40B4-BE49-F238E27FC236}">
                <a16:creationId xmlns:a16="http://schemas.microsoft.com/office/drawing/2014/main" id="{CDFA85DC-062D-9BCA-C6BA-4537D2F1FBB4}"/>
              </a:ext>
            </a:extLst>
          </p:cNvPr>
          <p:cNvSpPr/>
          <p:nvPr/>
        </p:nvSpPr>
        <p:spPr>
          <a:xfrm>
            <a:off x="609599" y="434751"/>
            <a:ext cx="8296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Bibliografia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8" name="Text 2">
            <a:extLst>
              <a:ext uri="{FF2B5EF4-FFF2-40B4-BE49-F238E27FC236}">
                <a16:creationId xmlns:a16="http://schemas.microsoft.com/office/drawing/2014/main" id="{9D21F8C3-E664-B128-5190-053DB5A72CC2}"/>
              </a:ext>
            </a:extLst>
          </p:cNvPr>
          <p:cNvSpPr/>
          <p:nvPr/>
        </p:nvSpPr>
        <p:spPr>
          <a:xfrm>
            <a:off x="609600" y="783093"/>
            <a:ext cx="582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Fonti della ricerca</a:t>
            </a:r>
            <a:endParaRPr lang="it-IT" sz="1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63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f9077519055bfe1fda00ed41f1b04c2f8ea8b18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90000"/>
                </a:srgbClr>
              </a:gs>
              <a:gs pos="50000">
                <a:srgbClr val="1A1A2E">
                  <a:alpha val="95000"/>
                </a:srgbClr>
              </a:gs>
              <a:gs pos="100000">
                <a:srgbClr val="1A1A2E"/>
              </a:gs>
            </a:gsLst>
            <a:lin ang="2700000" scaled="1"/>
          </a:gra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36282" y="1728341"/>
            <a:ext cx="642938" cy="571500"/>
          </a:xfrm>
          <a:custGeom>
            <a:avLst/>
            <a:gdLst/>
            <a:ahLst/>
            <a:cxnLst/>
            <a:rect l="l" t="t" r="r" b="b"/>
            <a:pathLst>
              <a:path w="642938" h="571500">
                <a:moveTo>
                  <a:pt x="428625" y="160734"/>
                </a:moveTo>
                <a:cubicBezTo>
                  <a:pt x="428625" y="269230"/>
                  <a:pt x="332631" y="357188"/>
                  <a:pt x="214313" y="357188"/>
                </a:cubicBezTo>
                <a:cubicBezTo>
                  <a:pt x="184510" y="357188"/>
                  <a:pt x="156158" y="351606"/>
                  <a:pt x="130373" y="341561"/>
                </a:cubicBezTo>
                <a:lnTo>
                  <a:pt x="39291" y="389781"/>
                </a:lnTo>
                <a:cubicBezTo>
                  <a:pt x="28910" y="395250"/>
                  <a:pt x="16185" y="393353"/>
                  <a:pt x="7813" y="385093"/>
                </a:cubicBezTo>
                <a:cubicBezTo>
                  <a:pt x="-558" y="376833"/>
                  <a:pt x="-2456" y="363996"/>
                  <a:pt x="3125" y="353616"/>
                </a:cubicBezTo>
                <a:lnTo>
                  <a:pt x="42863" y="278606"/>
                </a:lnTo>
                <a:cubicBezTo>
                  <a:pt x="15962" y="245790"/>
                  <a:pt x="0" y="204936"/>
                  <a:pt x="0" y="160734"/>
                </a:cubicBezTo>
                <a:cubicBezTo>
                  <a:pt x="0" y="52239"/>
                  <a:pt x="95994" y="-35719"/>
                  <a:pt x="214313" y="-35719"/>
                </a:cubicBezTo>
                <a:cubicBezTo>
                  <a:pt x="332631" y="-35719"/>
                  <a:pt x="428625" y="52239"/>
                  <a:pt x="428625" y="160734"/>
                </a:cubicBezTo>
                <a:close/>
                <a:moveTo>
                  <a:pt x="428625" y="571500"/>
                </a:moveTo>
                <a:cubicBezTo>
                  <a:pt x="323590" y="571500"/>
                  <a:pt x="236190" y="502183"/>
                  <a:pt x="217884" y="410766"/>
                </a:cubicBezTo>
                <a:cubicBezTo>
                  <a:pt x="351830" y="409091"/>
                  <a:pt x="468250" y="313767"/>
                  <a:pt x="481087" y="184510"/>
                </a:cubicBezTo>
                <a:cubicBezTo>
                  <a:pt x="574067" y="205941"/>
                  <a:pt x="642938" y="283071"/>
                  <a:pt x="642938" y="375047"/>
                </a:cubicBezTo>
                <a:cubicBezTo>
                  <a:pt x="642938" y="419249"/>
                  <a:pt x="626976" y="460102"/>
                  <a:pt x="600075" y="492919"/>
                </a:cubicBezTo>
                <a:lnTo>
                  <a:pt x="639812" y="567928"/>
                </a:lnTo>
                <a:cubicBezTo>
                  <a:pt x="645282" y="578309"/>
                  <a:pt x="643384" y="591034"/>
                  <a:pt x="635124" y="599405"/>
                </a:cubicBezTo>
                <a:cubicBezTo>
                  <a:pt x="626864" y="607777"/>
                  <a:pt x="614028" y="609674"/>
                  <a:pt x="603647" y="604093"/>
                </a:cubicBezTo>
                <a:lnTo>
                  <a:pt x="512564" y="555873"/>
                </a:lnTo>
                <a:cubicBezTo>
                  <a:pt x="486780" y="565919"/>
                  <a:pt x="458428" y="571500"/>
                  <a:pt x="428625" y="57150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25476" y="2922686"/>
            <a:ext cx="8064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Grazie per l'attenzione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483944" y="4097981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0C8C15D-0C35-DA00-92A5-CC7706023FF3}"/>
              </a:ext>
            </a:extLst>
          </p:cNvPr>
          <p:cNvGrpSpPr/>
          <p:nvPr/>
        </p:nvGrpSpPr>
        <p:grpSpPr>
          <a:xfrm>
            <a:off x="3252639" y="4825602"/>
            <a:ext cx="5681811" cy="1181100"/>
            <a:chOff x="3252639" y="2836069"/>
            <a:chExt cx="5681811" cy="1181100"/>
          </a:xfrm>
        </p:grpSpPr>
        <p:sp>
          <p:nvSpPr>
            <p:cNvPr id="8" name="Shape 5"/>
            <p:cNvSpPr>
              <a:spLocks/>
            </p:cNvSpPr>
            <p:nvPr/>
          </p:nvSpPr>
          <p:spPr>
            <a:xfrm>
              <a:off x="3252639" y="2836069"/>
              <a:ext cx="5681811" cy="1181100"/>
            </a:xfrm>
            <a:custGeom>
              <a:avLst/>
              <a:gdLst/>
              <a:ahLst/>
              <a:cxnLst/>
              <a:rect l="l" t="t" r="r" b="b"/>
              <a:pathLst>
                <a:path w="4943475" h="2286000">
                  <a:moveTo>
                    <a:pt x="0" y="0"/>
                  </a:moveTo>
                  <a:lnTo>
                    <a:pt x="4943475" y="0"/>
                  </a:lnTo>
                  <a:lnTo>
                    <a:pt x="4943475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9"/>
            <p:cNvSpPr/>
            <p:nvPr/>
          </p:nvSpPr>
          <p:spPr>
            <a:xfrm>
              <a:off x="3476328" y="3150393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58233" y="133075"/>
                  </a:moveTo>
                  <a:cubicBezTo>
                    <a:pt x="58233" y="133744"/>
                    <a:pt x="57463" y="134280"/>
                    <a:pt x="56491" y="134280"/>
                  </a:cubicBezTo>
                  <a:cubicBezTo>
                    <a:pt x="55386" y="134381"/>
                    <a:pt x="54616" y="133845"/>
                    <a:pt x="54616" y="133075"/>
                  </a:cubicBezTo>
                  <a:cubicBezTo>
                    <a:pt x="54616" y="132405"/>
                    <a:pt x="55386" y="131869"/>
                    <a:pt x="56357" y="131869"/>
                  </a:cubicBezTo>
                  <a:cubicBezTo>
                    <a:pt x="57362" y="131769"/>
                    <a:pt x="58233" y="132304"/>
                    <a:pt x="58233" y="133075"/>
                  </a:cubicBezTo>
                  <a:close/>
                  <a:moveTo>
                    <a:pt x="47818" y="131568"/>
                  </a:moveTo>
                  <a:cubicBezTo>
                    <a:pt x="47584" y="132238"/>
                    <a:pt x="48254" y="133008"/>
                    <a:pt x="49258" y="133209"/>
                  </a:cubicBezTo>
                  <a:cubicBezTo>
                    <a:pt x="50129" y="133543"/>
                    <a:pt x="51134" y="133209"/>
                    <a:pt x="51335" y="132539"/>
                  </a:cubicBezTo>
                  <a:cubicBezTo>
                    <a:pt x="51535" y="131869"/>
                    <a:pt x="50899" y="131099"/>
                    <a:pt x="49895" y="130798"/>
                  </a:cubicBezTo>
                  <a:cubicBezTo>
                    <a:pt x="49024" y="130563"/>
                    <a:pt x="48053" y="130898"/>
                    <a:pt x="47818" y="131568"/>
                  </a:cubicBezTo>
                  <a:close/>
                  <a:moveTo>
                    <a:pt x="62619" y="130999"/>
                  </a:moveTo>
                  <a:cubicBezTo>
                    <a:pt x="61648" y="131233"/>
                    <a:pt x="60979" y="131869"/>
                    <a:pt x="61079" y="132639"/>
                  </a:cubicBezTo>
                  <a:cubicBezTo>
                    <a:pt x="61180" y="133309"/>
                    <a:pt x="62050" y="133744"/>
                    <a:pt x="63055" y="133510"/>
                  </a:cubicBezTo>
                  <a:cubicBezTo>
                    <a:pt x="64026" y="133276"/>
                    <a:pt x="64696" y="132639"/>
                    <a:pt x="64595" y="131970"/>
                  </a:cubicBezTo>
                  <a:cubicBezTo>
                    <a:pt x="64495" y="131333"/>
                    <a:pt x="63591" y="130898"/>
                    <a:pt x="62619" y="130999"/>
                  </a:cubicBezTo>
                  <a:close/>
                  <a:moveTo>
                    <a:pt x="84653" y="2679"/>
                  </a:moveTo>
                  <a:cubicBezTo>
                    <a:pt x="38208" y="2679"/>
                    <a:pt x="2679" y="37940"/>
                    <a:pt x="2679" y="84386"/>
                  </a:cubicBezTo>
                  <a:cubicBezTo>
                    <a:pt x="2679" y="121522"/>
                    <a:pt x="26052" y="153300"/>
                    <a:pt x="59438" y="164485"/>
                  </a:cubicBezTo>
                  <a:cubicBezTo>
                    <a:pt x="63724" y="165255"/>
                    <a:pt x="65231" y="162610"/>
                    <a:pt x="65231" y="160433"/>
                  </a:cubicBezTo>
                  <a:cubicBezTo>
                    <a:pt x="65231" y="158357"/>
                    <a:pt x="65131" y="146905"/>
                    <a:pt x="65131" y="139872"/>
                  </a:cubicBezTo>
                  <a:cubicBezTo>
                    <a:pt x="65131" y="139872"/>
                    <a:pt x="41690" y="144895"/>
                    <a:pt x="36768" y="129893"/>
                  </a:cubicBezTo>
                  <a:cubicBezTo>
                    <a:pt x="36768" y="129893"/>
                    <a:pt x="32951" y="120149"/>
                    <a:pt x="27459" y="117637"/>
                  </a:cubicBezTo>
                  <a:cubicBezTo>
                    <a:pt x="27459" y="117637"/>
                    <a:pt x="19790" y="112380"/>
                    <a:pt x="27995" y="112481"/>
                  </a:cubicBezTo>
                  <a:cubicBezTo>
                    <a:pt x="27995" y="112481"/>
                    <a:pt x="36333" y="113150"/>
                    <a:pt x="40920" y="121120"/>
                  </a:cubicBezTo>
                  <a:cubicBezTo>
                    <a:pt x="48254" y="134046"/>
                    <a:pt x="60543" y="130329"/>
                    <a:pt x="65332" y="128119"/>
                  </a:cubicBezTo>
                  <a:cubicBezTo>
                    <a:pt x="66102" y="122761"/>
                    <a:pt x="68279" y="119044"/>
                    <a:pt x="70690" y="116834"/>
                  </a:cubicBezTo>
                  <a:cubicBezTo>
                    <a:pt x="51971" y="114758"/>
                    <a:pt x="33084" y="112045"/>
                    <a:pt x="33084" y="79831"/>
                  </a:cubicBezTo>
                  <a:cubicBezTo>
                    <a:pt x="33084" y="70623"/>
                    <a:pt x="35629" y="66002"/>
                    <a:pt x="40987" y="60108"/>
                  </a:cubicBezTo>
                  <a:cubicBezTo>
                    <a:pt x="40117" y="57931"/>
                    <a:pt x="37270" y="48957"/>
                    <a:pt x="41858" y="37371"/>
                  </a:cubicBezTo>
                  <a:cubicBezTo>
                    <a:pt x="48857" y="35194"/>
                    <a:pt x="64963" y="46412"/>
                    <a:pt x="64963" y="46412"/>
                  </a:cubicBezTo>
                  <a:cubicBezTo>
                    <a:pt x="71661" y="44537"/>
                    <a:pt x="78860" y="43566"/>
                    <a:pt x="85993" y="43566"/>
                  </a:cubicBezTo>
                  <a:cubicBezTo>
                    <a:pt x="93125" y="43566"/>
                    <a:pt x="100325" y="44537"/>
                    <a:pt x="107022" y="46412"/>
                  </a:cubicBezTo>
                  <a:cubicBezTo>
                    <a:pt x="107022" y="46412"/>
                    <a:pt x="123129" y="35161"/>
                    <a:pt x="130128" y="37371"/>
                  </a:cubicBezTo>
                  <a:cubicBezTo>
                    <a:pt x="134715" y="48990"/>
                    <a:pt x="131869" y="57931"/>
                    <a:pt x="130999" y="60108"/>
                  </a:cubicBezTo>
                  <a:cubicBezTo>
                    <a:pt x="136356" y="66035"/>
                    <a:pt x="139638" y="70656"/>
                    <a:pt x="139638" y="79831"/>
                  </a:cubicBezTo>
                  <a:cubicBezTo>
                    <a:pt x="139638" y="112146"/>
                    <a:pt x="119915" y="114724"/>
                    <a:pt x="101196" y="116834"/>
                  </a:cubicBezTo>
                  <a:cubicBezTo>
                    <a:pt x="104276" y="119479"/>
                    <a:pt x="106888" y="124502"/>
                    <a:pt x="106888" y="132371"/>
                  </a:cubicBezTo>
                  <a:cubicBezTo>
                    <a:pt x="106888" y="143656"/>
                    <a:pt x="106788" y="157620"/>
                    <a:pt x="106788" y="160366"/>
                  </a:cubicBezTo>
                  <a:cubicBezTo>
                    <a:pt x="106788" y="162543"/>
                    <a:pt x="108328" y="165188"/>
                    <a:pt x="112581" y="164418"/>
                  </a:cubicBezTo>
                  <a:cubicBezTo>
                    <a:pt x="146067" y="153300"/>
                    <a:pt x="168771" y="121522"/>
                    <a:pt x="168771" y="84386"/>
                  </a:cubicBezTo>
                  <a:cubicBezTo>
                    <a:pt x="168771" y="37940"/>
                    <a:pt x="131099" y="2679"/>
                    <a:pt x="84653" y="2679"/>
                  </a:cubicBezTo>
                  <a:close/>
                  <a:moveTo>
                    <a:pt x="35228" y="118173"/>
                  </a:moveTo>
                  <a:cubicBezTo>
                    <a:pt x="34792" y="118508"/>
                    <a:pt x="34893" y="119278"/>
                    <a:pt x="35462" y="119915"/>
                  </a:cubicBezTo>
                  <a:cubicBezTo>
                    <a:pt x="35998" y="120450"/>
                    <a:pt x="36768" y="120685"/>
                    <a:pt x="37203" y="120249"/>
                  </a:cubicBezTo>
                  <a:cubicBezTo>
                    <a:pt x="37639" y="119915"/>
                    <a:pt x="37538" y="119144"/>
                    <a:pt x="36969" y="118508"/>
                  </a:cubicBezTo>
                  <a:cubicBezTo>
                    <a:pt x="36433" y="117972"/>
                    <a:pt x="35663" y="117738"/>
                    <a:pt x="35228" y="118173"/>
                  </a:cubicBezTo>
                  <a:close/>
                  <a:moveTo>
                    <a:pt x="31611" y="115461"/>
                  </a:moveTo>
                  <a:cubicBezTo>
                    <a:pt x="31377" y="115896"/>
                    <a:pt x="31712" y="116432"/>
                    <a:pt x="32381" y="116767"/>
                  </a:cubicBezTo>
                  <a:cubicBezTo>
                    <a:pt x="32917" y="117102"/>
                    <a:pt x="33587" y="117001"/>
                    <a:pt x="33821" y="116532"/>
                  </a:cubicBezTo>
                  <a:cubicBezTo>
                    <a:pt x="34056" y="116097"/>
                    <a:pt x="33721" y="115561"/>
                    <a:pt x="33051" y="115226"/>
                  </a:cubicBezTo>
                  <a:cubicBezTo>
                    <a:pt x="32381" y="115026"/>
                    <a:pt x="31845" y="115126"/>
                    <a:pt x="31611" y="115461"/>
                  </a:cubicBezTo>
                  <a:close/>
                  <a:moveTo>
                    <a:pt x="42461" y="127382"/>
                  </a:moveTo>
                  <a:cubicBezTo>
                    <a:pt x="41925" y="127817"/>
                    <a:pt x="42126" y="128822"/>
                    <a:pt x="42896" y="129458"/>
                  </a:cubicBezTo>
                  <a:cubicBezTo>
                    <a:pt x="43666" y="130228"/>
                    <a:pt x="44637" y="130329"/>
                    <a:pt x="45073" y="129793"/>
                  </a:cubicBezTo>
                  <a:cubicBezTo>
                    <a:pt x="45508" y="129358"/>
                    <a:pt x="45307" y="128353"/>
                    <a:pt x="44637" y="127717"/>
                  </a:cubicBezTo>
                  <a:cubicBezTo>
                    <a:pt x="43901" y="126947"/>
                    <a:pt x="42896" y="126846"/>
                    <a:pt x="42461" y="127382"/>
                  </a:cubicBezTo>
                  <a:close/>
                  <a:moveTo>
                    <a:pt x="38643" y="122460"/>
                  </a:moveTo>
                  <a:cubicBezTo>
                    <a:pt x="38107" y="122794"/>
                    <a:pt x="38107" y="123665"/>
                    <a:pt x="38643" y="124435"/>
                  </a:cubicBezTo>
                  <a:cubicBezTo>
                    <a:pt x="39179" y="125205"/>
                    <a:pt x="40083" y="125540"/>
                    <a:pt x="40518" y="125205"/>
                  </a:cubicBezTo>
                  <a:cubicBezTo>
                    <a:pt x="41054" y="124770"/>
                    <a:pt x="41054" y="123899"/>
                    <a:pt x="40518" y="123129"/>
                  </a:cubicBezTo>
                  <a:cubicBezTo>
                    <a:pt x="40050" y="122359"/>
                    <a:pt x="39179" y="122024"/>
                    <a:pt x="38643" y="122460"/>
                  </a:cubicBezTo>
                  <a:close/>
                </a:path>
              </a:pathLst>
            </a:custGeom>
            <a:solidFill>
              <a:srgbClr val="F4A261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3700314" y="3084909"/>
              <a:ext cx="5081736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Codice e documentazione disponibili nel </a:t>
              </a:r>
              <a:r>
                <a:rPr lang="it-IT" sz="15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repository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3852714" y="3476625"/>
              <a:ext cx="44100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chemeClr val="bg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https://git.new/Gb69fEp</a:t>
              </a:r>
              <a:endParaRPr lang="it-IT" sz="1600" noProof="0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401241"/>
            <a:ext cx="7572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Task 2: </a:t>
            </a: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Verifica Facciale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(1:1)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2475"/>
            <a:ext cx="569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Verifica se due volti appartengono alla stessa persona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245393"/>
            <a:ext cx="5581650" cy="4162425"/>
          </a:xfrm>
          <a:custGeom>
            <a:avLst/>
            <a:gdLst/>
            <a:ahLst/>
            <a:cxnLst/>
            <a:rect l="l" t="t" r="r" b="b"/>
            <a:pathLst>
              <a:path w="5581650" h="4162425">
                <a:moveTo>
                  <a:pt x="0" y="0"/>
                </a:moveTo>
                <a:lnTo>
                  <a:pt x="5581650" y="0"/>
                </a:lnTo>
                <a:lnTo>
                  <a:pt x="558165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245393"/>
            <a:ext cx="38100" cy="4162425"/>
          </a:xfrm>
          <a:custGeom>
            <a:avLst/>
            <a:gdLst/>
            <a:ahLst/>
            <a:cxnLst/>
            <a:rect l="l" t="t" r="r" b="b"/>
            <a:pathLst>
              <a:path w="38100" h="4162425">
                <a:moveTo>
                  <a:pt x="0" y="0"/>
                </a:moveTo>
                <a:lnTo>
                  <a:pt x="38100" y="0"/>
                </a:lnTo>
                <a:lnTo>
                  <a:pt x="3810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4692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1550" y="143589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Formulazione del Problema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883568"/>
            <a:ext cx="5181600" cy="885825"/>
          </a:xfrm>
          <a:custGeom>
            <a:avLst/>
            <a:gdLst/>
            <a:ahLst/>
            <a:cxnLst/>
            <a:rect l="l" t="t" r="r" b="b"/>
            <a:pathLst>
              <a:path w="5181600" h="885825">
                <a:moveTo>
                  <a:pt x="0" y="0"/>
                </a:moveTo>
                <a:lnTo>
                  <a:pt x="5181600" y="0"/>
                </a:lnTo>
                <a:lnTo>
                  <a:pt x="5181600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2000" y="1997868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Input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2000" y="2290423"/>
            <a:ext cx="49530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di immagini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(x₁, x₂)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921793"/>
            <a:ext cx="5181600" cy="885825"/>
          </a:xfrm>
          <a:custGeom>
            <a:avLst/>
            <a:gdLst/>
            <a:ahLst/>
            <a:cxnLst/>
            <a:rect l="l" t="t" r="r" b="b"/>
            <a:pathLst>
              <a:path w="5181600" h="885825">
                <a:moveTo>
                  <a:pt x="0" y="0"/>
                </a:moveTo>
                <a:lnTo>
                  <a:pt x="5181600" y="0"/>
                </a:lnTo>
                <a:lnTo>
                  <a:pt x="5181600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2000" y="3055143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Output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2000" y="3357223"/>
            <a:ext cx="49530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Decisione binaria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 ∈ {Genuine, Impostor}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960018"/>
            <a:ext cx="5181600" cy="1257300"/>
          </a:xfrm>
          <a:custGeom>
            <a:avLst/>
            <a:gdLst/>
            <a:ahLst/>
            <a:cxnLst/>
            <a:rect l="l" t="t" r="r" b="b"/>
            <a:pathLst>
              <a:path w="5181600" h="1257300">
                <a:moveTo>
                  <a:pt x="0" y="0"/>
                </a:moveTo>
                <a:lnTo>
                  <a:pt x="5181600" y="0"/>
                </a:lnTo>
                <a:lnTo>
                  <a:pt x="5181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2000" y="4102893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Regola di Decisione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333500" y="4510086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Genuine se S(x₁, x₂) ≥ τ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333500" y="4788693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Impostor altrimenti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29350" y="1245393"/>
            <a:ext cx="5581650" cy="4162425"/>
          </a:xfrm>
          <a:custGeom>
            <a:avLst/>
            <a:gdLst/>
            <a:ahLst/>
            <a:cxnLst/>
            <a:rect l="l" t="t" r="r" b="b"/>
            <a:pathLst>
              <a:path w="5581650" h="4162425">
                <a:moveTo>
                  <a:pt x="0" y="0"/>
                </a:moveTo>
                <a:lnTo>
                  <a:pt x="5581650" y="0"/>
                </a:lnTo>
                <a:lnTo>
                  <a:pt x="558165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29350" y="1245393"/>
            <a:ext cx="38100" cy="4162425"/>
          </a:xfrm>
          <a:custGeom>
            <a:avLst/>
            <a:gdLst/>
            <a:ahLst/>
            <a:cxnLst/>
            <a:rect l="l" t="t" r="r" b="b"/>
            <a:pathLst>
              <a:path w="38100" h="4162425">
                <a:moveTo>
                  <a:pt x="0" y="0"/>
                </a:moveTo>
                <a:lnTo>
                  <a:pt x="38100" y="0"/>
                </a:lnTo>
                <a:lnTo>
                  <a:pt x="3810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67475" y="14692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800850" y="143589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Metriche Specifiche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38900" y="1969293"/>
            <a:ext cx="5181600" cy="1076325"/>
          </a:xfrm>
          <a:custGeom>
            <a:avLst/>
            <a:gdLst/>
            <a:ahLst/>
            <a:cxnLst/>
            <a:rect l="l" t="t" r="r" b="b"/>
            <a:pathLst>
              <a:path w="5181600" h="1076325">
                <a:moveTo>
                  <a:pt x="0" y="0"/>
                </a:moveTo>
                <a:lnTo>
                  <a:pt x="5181600" y="0"/>
                </a:lnTo>
                <a:lnTo>
                  <a:pt x="5181600" y="1076325"/>
                </a:lnTo>
                <a:lnTo>
                  <a:pt x="0" y="10763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03206" y="2131218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934200" y="2074068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(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Equal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Error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604397" y="2416968"/>
            <a:ext cx="50292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Punto in cui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FAR = FRR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600825" y="267414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 ottima τ* dove i due errori si equivalgono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38900" y="3264693"/>
            <a:ext cx="5181600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624637" y="343614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80367" y="32147"/>
                </a:moveTo>
                <a:cubicBezTo>
                  <a:pt x="82611" y="32147"/>
                  <a:pt x="84754" y="33084"/>
                  <a:pt x="86294" y="34759"/>
                </a:cubicBezTo>
                <a:lnTo>
                  <a:pt x="110103" y="60711"/>
                </a:lnTo>
                <a:lnTo>
                  <a:pt x="125574" y="45207"/>
                </a:lnTo>
                <a:cubicBezTo>
                  <a:pt x="128721" y="42059"/>
                  <a:pt x="133811" y="42059"/>
                  <a:pt x="136926" y="45207"/>
                </a:cubicBezTo>
                <a:lnTo>
                  <a:pt x="158357" y="66638"/>
                </a:lnTo>
                <a:cubicBezTo>
                  <a:pt x="159864" y="68145"/>
                  <a:pt x="160701" y="70187"/>
                  <a:pt x="160701" y="72330"/>
                </a:cubicBezTo>
                <a:lnTo>
                  <a:pt x="160701" y="109835"/>
                </a:lnTo>
                <a:cubicBezTo>
                  <a:pt x="160701" y="114289"/>
                  <a:pt x="157118" y="117872"/>
                  <a:pt x="152664" y="117872"/>
                </a:cubicBezTo>
                <a:lnTo>
                  <a:pt x="50866" y="117872"/>
                </a:lnTo>
                <a:cubicBezTo>
                  <a:pt x="46412" y="117872"/>
                  <a:pt x="42829" y="114289"/>
                  <a:pt x="42829" y="109835"/>
                </a:cubicBezTo>
                <a:lnTo>
                  <a:pt x="42829" y="72330"/>
                </a:lnTo>
                <a:cubicBezTo>
                  <a:pt x="42829" y="70321"/>
                  <a:pt x="43599" y="68379"/>
                  <a:pt x="44939" y="66906"/>
                </a:cubicBezTo>
                <a:lnTo>
                  <a:pt x="74407" y="34759"/>
                </a:lnTo>
                <a:cubicBezTo>
                  <a:pt x="75914" y="33084"/>
                  <a:pt x="78090" y="32147"/>
                  <a:pt x="80334" y="321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934200" y="3378993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ROC / AUC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604397" y="3693318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Area sottesa alla curva ROC di verifica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38900" y="4293393"/>
            <a:ext cx="5181600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596211" y="4455318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-5358"/>
                </a:moveTo>
                <a:cubicBezTo>
                  <a:pt x="102368" y="-5358"/>
                  <a:pt x="107156" y="-569"/>
                  <a:pt x="107156" y="5358"/>
                </a:cubicBezTo>
                <a:lnTo>
                  <a:pt x="107156" y="11486"/>
                </a:lnTo>
                <a:cubicBezTo>
                  <a:pt x="140006" y="16174"/>
                  <a:pt x="165992" y="42159"/>
                  <a:pt x="170680" y="75009"/>
                </a:cubicBezTo>
                <a:lnTo>
                  <a:pt x="176808" y="75009"/>
                </a:lnTo>
                <a:cubicBezTo>
                  <a:pt x="182735" y="75009"/>
                  <a:pt x="187523" y="79798"/>
                  <a:pt x="187523" y="85725"/>
                </a:cubicBezTo>
                <a:cubicBezTo>
                  <a:pt x="187523" y="91652"/>
                  <a:pt x="182735" y="96441"/>
                  <a:pt x="176808" y="96441"/>
                </a:cubicBezTo>
                <a:lnTo>
                  <a:pt x="170680" y="96441"/>
                </a:lnTo>
                <a:cubicBezTo>
                  <a:pt x="165992" y="129291"/>
                  <a:pt x="140006" y="155276"/>
                  <a:pt x="107156" y="159964"/>
                </a:cubicBezTo>
                <a:lnTo>
                  <a:pt x="107156" y="166092"/>
                </a:lnTo>
                <a:cubicBezTo>
                  <a:pt x="107156" y="172019"/>
                  <a:pt x="102368" y="176808"/>
                  <a:pt x="96441" y="176808"/>
                </a:cubicBezTo>
                <a:cubicBezTo>
                  <a:pt x="90514" y="176808"/>
                  <a:pt x="85725" y="172019"/>
                  <a:pt x="85725" y="166092"/>
                </a:cubicBezTo>
                <a:lnTo>
                  <a:pt x="85725" y="159964"/>
                </a:lnTo>
                <a:cubicBezTo>
                  <a:pt x="52875" y="155276"/>
                  <a:pt x="26890" y="129291"/>
                  <a:pt x="22201" y="96441"/>
                </a:cubicBezTo>
                <a:lnTo>
                  <a:pt x="16073" y="96441"/>
                </a:lnTo>
                <a:cubicBezTo>
                  <a:pt x="10146" y="96441"/>
                  <a:pt x="5358" y="91652"/>
                  <a:pt x="5358" y="85725"/>
                </a:cubicBezTo>
                <a:cubicBezTo>
                  <a:pt x="5358" y="79798"/>
                  <a:pt x="10146" y="75009"/>
                  <a:pt x="16073" y="75009"/>
                </a:cubicBezTo>
                <a:lnTo>
                  <a:pt x="22201" y="75009"/>
                </a:lnTo>
                <a:cubicBezTo>
                  <a:pt x="26890" y="42159"/>
                  <a:pt x="52875" y="16174"/>
                  <a:pt x="85725" y="11486"/>
                </a:cubicBezTo>
                <a:lnTo>
                  <a:pt x="85725" y="5358"/>
                </a:lnTo>
                <a:cubicBezTo>
                  <a:pt x="85725" y="-569"/>
                  <a:pt x="90514" y="-5358"/>
                  <a:pt x="96441" y="-5358"/>
                </a:cubicBezTo>
                <a:close/>
                <a:moveTo>
                  <a:pt x="43934" y="96441"/>
                </a:moveTo>
                <a:cubicBezTo>
                  <a:pt x="48187" y="117437"/>
                  <a:pt x="64729" y="133979"/>
                  <a:pt x="85725" y="138232"/>
                </a:cubicBezTo>
                <a:lnTo>
                  <a:pt x="85725" y="133945"/>
                </a:lnTo>
                <a:cubicBezTo>
                  <a:pt x="85725" y="128018"/>
                  <a:pt x="90514" y="123230"/>
                  <a:pt x="96441" y="123230"/>
                </a:cubicBezTo>
                <a:cubicBezTo>
                  <a:pt x="102368" y="123230"/>
                  <a:pt x="107156" y="128018"/>
                  <a:pt x="107156" y="133945"/>
                </a:cubicBezTo>
                <a:lnTo>
                  <a:pt x="107156" y="138232"/>
                </a:lnTo>
                <a:cubicBezTo>
                  <a:pt x="128152" y="133979"/>
                  <a:pt x="144694" y="117437"/>
                  <a:pt x="148947" y="96441"/>
                </a:cubicBezTo>
                <a:lnTo>
                  <a:pt x="144661" y="96441"/>
                </a:lnTo>
                <a:cubicBezTo>
                  <a:pt x="138734" y="96441"/>
                  <a:pt x="133945" y="91652"/>
                  <a:pt x="133945" y="85725"/>
                </a:cubicBezTo>
                <a:cubicBezTo>
                  <a:pt x="133945" y="79798"/>
                  <a:pt x="138734" y="75009"/>
                  <a:pt x="144661" y="75009"/>
                </a:cubicBezTo>
                <a:lnTo>
                  <a:pt x="148947" y="75009"/>
                </a:lnTo>
                <a:cubicBezTo>
                  <a:pt x="144694" y="54013"/>
                  <a:pt x="128152" y="37471"/>
                  <a:pt x="107156" y="33218"/>
                </a:cubicBezTo>
                <a:lnTo>
                  <a:pt x="107156" y="37505"/>
                </a:lnTo>
                <a:cubicBezTo>
                  <a:pt x="107156" y="43432"/>
                  <a:pt x="102368" y="48220"/>
                  <a:pt x="96441" y="48220"/>
                </a:cubicBezTo>
                <a:cubicBezTo>
                  <a:pt x="90514" y="48220"/>
                  <a:pt x="85725" y="43432"/>
                  <a:pt x="85725" y="37505"/>
                </a:cubicBezTo>
                <a:lnTo>
                  <a:pt x="85725" y="33218"/>
                </a:lnTo>
                <a:cubicBezTo>
                  <a:pt x="64729" y="37471"/>
                  <a:pt x="48187" y="54013"/>
                  <a:pt x="43934" y="75009"/>
                </a:cubicBezTo>
                <a:lnTo>
                  <a:pt x="48220" y="75009"/>
                </a:lnTo>
                <a:cubicBezTo>
                  <a:pt x="54147" y="75009"/>
                  <a:pt x="58936" y="79798"/>
                  <a:pt x="58936" y="85725"/>
                </a:cubicBezTo>
                <a:cubicBezTo>
                  <a:pt x="58936" y="91652"/>
                  <a:pt x="54147" y="96441"/>
                  <a:pt x="48220" y="96441"/>
                </a:cubicBezTo>
                <a:lnTo>
                  <a:pt x="43934" y="96441"/>
                </a:lnTo>
                <a:close/>
                <a:moveTo>
                  <a:pt x="96441" y="69652"/>
                </a:moveTo>
                <a:cubicBezTo>
                  <a:pt x="105312" y="69652"/>
                  <a:pt x="112514" y="76854"/>
                  <a:pt x="112514" y="85725"/>
                </a:cubicBezTo>
                <a:cubicBezTo>
                  <a:pt x="112514" y="94596"/>
                  <a:pt x="105312" y="101798"/>
                  <a:pt x="96441" y="101798"/>
                </a:cubicBezTo>
                <a:cubicBezTo>
                  <a:pt x="87569" y="101798"/>
                  <a:pt x="80367" y="94596"/>
                  <a:pt x="80367" y="85725"/>
                </a:cubicBezTo>
                <a:cubicBezTo>
                  <a:pt x="80367" y="76854"/>
                  <a:pt x="87569" y="69652"/>
                  <a:pt x="96441" y="6965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928247" y="4407693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TAR-FAR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613922" y="471249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True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Rate,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fissato un certo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False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(es. 0.1%)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81000" y="5686425"/>
            <a:ext cx="5619750" cy="800100"/>
          </a:xfrm>
          <a:custGeom>
            <a:avLst/>
            <a:gdLst/>
            <a:ahLst/>
            <a:cxnLst/>
            <a:rect l="l" t="t" r="r" b="b"/>
            <a:pathLst>
              <a:path w="5619750" h="800100">
                <a:moveTo>
                  <a:pt x="0" y="0"/>
                </a:moveTo>
                <a:lnTo>
                  <a:pt x="5619750" y="0"/>
                </a:lnTo>
                <a:lnTo>
                  <a:pt x="561975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561975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33450" y="5810250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Genuina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33449" y="6076950"/>
            <a:ext cx="2714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Stessa identità → Similarità alta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191250" y="5686425"/>
            <a:ext cx="5619750" cy="800100"/>
          </a:xfrm>
          <a:custGeom>
            <a:avLst/>
            <a:gdLst/>
            <a:ahLst/>
            <a:cxnLst/>
            <a:rect l="l" t="t" r="r" b="b"/>
            <a:pathLst>
              <a:path w="5619750" h="800100">
                <a:moveTo>
                  <a:pt x="0" y="0"/>
                </a:moveTo>
                <a:lnTo>
                  <a:pt x="5619750" y="0"/>
                </a:lnTo>
                <a:lnTo>
                  <a:pt x="561975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6367611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743700" y="5810250"/>
            <a:ext cx="2857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Impostore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6743700" y="6057900"/>
            <a:ext cx="269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Identità diverse → Similarità bassa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75C5A640-D18E-EC0F-C5CA-48D18A32297B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6" name="Shape 0">
              <a:extLst>
                <a:ext uri="{FF2B5EF4-FFF2-40B4-BE49-F238E27FC236}">
                  <a16:creationId xmlns:a16="http://schemas.microsoft.com/office/drawing/2014/main" id="{D38868BD-AF8E-EE03-C6D9-D59E043CAAF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Text 1">
              <a:extLst>
                <a:ext uri="{FF2B5EF4-FFF2-40B4-BE49-F238E27FC236}">
                  <a16:creationId xmlns:a16="http://schemas.microsoft.com/office/drawing/2014/main" id="{F63726A6-C4ED-1B78-7690-80C60018CE38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po 38">
            <a:extLst>
              <a:ext uri="{FF2B5EF4-FFF2-40B4-BE49-F238E27FC236}">
                <a16:creationId xmlns:a16="http://schemas.microsoft.com/office/drawing/2014/main" id="{4E090CBC-B478-620C-AFD7-BA5AB470ACA4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0" name="Shape 0">
              <a:extLst>
                <a:ext uri="{FF2B5EF4-FFF2-40B4-BE49-F238E27FC236}">
                  <a16:creationId xmlns:a16="http://schemas.microsoft.com/office/drawing/2014/main" id="{F7F134E0-D822-8E6F-85E6-C486FEEC2E7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B95DB914-5576-0B28-5E0B-99BD2B36887E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</a:t>
              </a: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" name="Text 2"/>
          <p:cNvSpPr/>
          <p:nvPr/>
        </p:nvSpPr>
        <p:spPr>
          <a:xfrm>
            <a:off x="1142999" y="400050"/>
            <a:ext cx="881742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Problema: Maledizione della Dimensionalità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2475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Sfida matematica in spazi ad alta dimensionalità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39D326D-53DF-F7C0-2FE7-652BB48F759D}"/>
              </a:ext>
            </a:extLst>
          </p:cNvPr>
          <p:cNvGrpSpPr/>
          <p:nvPr/>
        </p:nvGrpSpPr>
        <p:grpSpPr>
          <a:xfrm>
            <a:off x="384125" y="5657848"/>
            <a:ext cx="11430000" cy="847725"/>
            <a:chOff x="381000" y="5419724"/>
            <a:chExt cx="11430000" cy="847725"/>
          </a:xfrm>
        </p:grpSpPr>
        <p:sp>
          <p:nvSpPr>
            <p:cNvPr id="35" name="Shape 33"/>
            <p:cNvSpPr/>
            <p:nvPr/>
          </p:nvSpPr>
          <p:spPr>
            <a:xfrm>
              <a:off x="381000" y="5419724"/>
              <a:ext cx="11430000" cy="847725"/>
            </a:xfrm>
            <a:custGeom>
              <a:avLst/>
              <a:gdLst/>
              <a:ahLst/>
              <a:cxnLst/>
              <a:rect l="l" t="t" r="r" b="b"/>
              <a:pathLst>
                <a:path w="11430000" h="800100">
                  <a:moveTo>
                    <a:pt x="0" y="0"/>
                  </a:moveTo>
                  <a:lnTo>
                    <a:pt x="11430000" y="0"/>
                  </a:lnTo>
                  <a:lnTo>
                    <a:pt x="11430000" y="800100"/>
                  </a:lnTo>
                  <a:lnTo>
                    <a:pt x="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590550" y="5705475"/>
              <a:ext cx="214313" cy="285750"/>
            </a:xfrm>
            <a:custGeom>
              <a:avLst/>
              <a:gdLst/>
              <a:ahLst/>
              <a:cxnLst/>
              <a:rect l="l" t="t" r="r" b="b"/>
              <a:pathLst>
                <a:path w="214313" h="285750">
                  <a:moveTo>
                    <a:pt x="163469" y="214313"/>
                  </a:moveTo>
                  <a:cubicBezTo>
                    <a:pt x="167543" y="201867"/>
                    <a:pt x="175692" y="190593"/>
                    <a:pt x="184900" y="180882"/>
                  </a:cubicBezTo>
                  <a:cubicBezTo>
                    <a:pt x="203150" y="161683"/>
                    <a:pt x="214312" y="135731"/>
                    <a:pt x="214312" y="107156"/>
                  </a:cubicBezTo>
                  <a:cubicBezTo>
                    <a:pt x="214312" y="47997"/>
                    <a:pt x="166315" y="0"/>
                    <a:pt x="107156" y="0"/>
                  </a:cubicBezTo>
                  <a:cubicBezTo>
                    <a:pt x="47997" y="0"/>
                    <a:pt x="0" y="47997"/>
                    <a:pt x="0" y="107156"/>
                  </a:cubicBezTo>
                  <a:cubicBezTo>
                    <a:pt x="0" y="135731"/>
                    <a:pt x="11162" y="161683"/>
                    <a:pt x="29412" y="180882"/>
                  </a:cubicBezTo>
                  <a:cubicBezTo>
                    <a:pt x="38621" y="190593"/>
                    <a:pt x="46825" y="201867"/>
                    <a:pt x="50843" y="214313"/>
                  </a:cubicBezTo>
                  <a:lnTo>
                    <a:pt x="163413" y="214313"/>
                  </a:lnTo>
                  <a:close/>
                  <a:moveTo>
                    <a:pt x="160734" y="241102"/>
                  </a:moveTo>
                  <a:lnTo>
                    <a:pt x="53578" y="241102"/>
                  </a:lnTo>
                  <a:lnTo>
                    <a:pt x="53578" y="250031"/>
                  </a:lnTo>
                  <a:cubicBezTo>
                    <a:pt x="53578" y="274700"/>
                    <a:pt x="73558" y="294680"/>
                    <a:pt x="98227" y="294680"/>
                  </a:cubicBezTo>
                  <a:lnTo>
                    <a:pt x="116086" y="294680"/>
                  </a:lnTo>
                  <a:cubicBezTo>
                    <a:pt x="140754" y="294680"/>
                    <a:pt x="160734" y="274700"/>
                    <a:pt x="160734" y="250031"/>
                  </a:cubicBezTo>
                  <a:lnTo>
                    <a:pt x="160734" y="241102"/>
                  </a:lnTo>
                  <a:close/>
                  <a:moveTo>
                    <a:pt x="102691" y="62508"/>
                  </a:moveTo>
                  <a:cubicBezTo>
                    <a:pt x="80479" y="62508"/>
                    <a:pt x="62508" y="80479"/>
                    <a:pt x="62508" y="102691"/>
                  </a:cubicBezTo>
                  <a:cubicBezTo>
                    <a:pt x="62508" y="110114"/>
                    <a:pt x="56536" y="116086"/>
                    <a:pt x="49113" y="116086"/>
                  </a:cubicBezTo>
                  <a:cubicBezTo>
                    <a:pt x="41690" y="116086"/>
                    <a:pt x="35719" y="110114"/>
                    <a:pt x="35719" y="102691"/>
                  </a:cubicBezTo>
                  <a:cubicBezTo>
                    <a:pt x="35719" y="65689"/>
                    <a:pt x="65689" y="35719"/>
                    <a:pt x="102691" y="35719"/>
                  </a:cubicBezTo>
                  <a:cubicBezTo>
                    <a:pt x="110114" y="35719"/>
                    <a:pt x="116086" y="41690"/>
                    <a:pt x="116086" y="49113"/>
                  </a:cubicBezTo>
                  <a:cubicBezTo>
                    <a:pt x="116086" y="56536"/>
                    <a:pt x="110114" y="62508"/>
                    <a:pt x="102691" y="6250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976313" y="5581650"/>
              <a:ext cx="5962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Soluzione: Riduzione Dimensionale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976313" y="5857875"/>
              <a:ext cx="6986587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Proiettare i dati in uno spazio di dimensione inferiore preservando l'informazione rilevante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E64799E7-9504-7929-2D80-024AC7470498}"/>
              </a:ext>
            </a:extLst>
          </p:cNvPr>
          <p:cNvGrpSpPr/>
          <p:nvPr/>
        </p:nvGrpSpPr>
        <p:grpSpPr>
          <a:xfrm>
            <a:off x="400050" y="1295399"/>
            <a:ext cx="11414075" cy="4048125"/>
            <a:chOff x="400050" y="1181100"/>
            <a:chExt cx="11414075" cy="404812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7534275" cy="4048125"/>
            </a:xfrm>
            <a:custGeom>
              <a:avLst/>
              <a:gdLst/>
              <a:ahLst/>
              <a:cxnLst/>
              <a:rect l="l" t="t" r="r" b="b"/>
              <a:pathLst>
                <a:path w="7534275" h="4048125">
                  <a:moveTo>
                    <a:pt x="0" y="0"/>
                  </a:moveTo>
                  <a:lnTo>
                    <a:pt x="7534275" y="0"/>
                  </a:lnTo>
                  <a:lnTo>
                    <a:pt x="7534275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48125"/>
            </a:xfrm>
            <a:custGeom>
              <a:avLst/>
              <a:gdLst/>
              <a:ahLst/>
              <a:cxnLst/>
              <a:rect l="l" t="t" r="r" b="b"/>
              <a:pathLst>
                <a:path w="38100" h="4048125">
                  <a:moveTo>
                    <a:pt x="0" y="0"/>
                  </a:moveTo>
                  <a:lnTo>
                    <a:pt x="38100" y="0"/>
                  </a:lnTo>
                  <a:lnTo>
                    <a:pt x="38100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381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120863" y="0"/>
                    <a:pt x="126891" y="3617"/>
                    <a:pt x="130016" y="9376"/>
                  </a:cubicBezTo>
                  <a:lnTo>
                    <a:pt x="226457" y="187970"/>
                  </a:lnTo>
                  <a:cubicBezTo>
                    <a:pt x="229448" y="193506"/>
                    <a:pt x="229314" y="200204"/>
                    <a:pt x="226100" y="205606"/>
                  </a:cubicBezTo>
                  <a:cubicBezTo>
                    <a:pt x="222885" y="211009"/>
                    <a:pt x="217036" y="214313"/>
                    <a:pt x="210741" y="214313"/>
                  </a:cubicBezTo>
                  <a:lnTo>
                    <a:pt x="17859" y="214313"/>
                  </a:lnTo>
                  <a:cubicBezTo>
                    <a:pt x="11564" y="214313"/>
                    <a:pt x="5760" y="211009"/>
                    <a:pt x="2500" y="205606"/>
                  </a:cubicBezTo>
                  <a:cubicBezTo>
                    <a:pt x="-759" y="200204"/>
                    <a:pt x="-848" y="193506"/>
                    <a:pt x="2143" y="187970"/>
                  </a:cubicBezTo>
                  <a:lnTo>
                    <a:pt x="98584" y="9376"/>
                  </a:lnTo>
                  <a:cubicBezTo>
                    <a:pt x="101709" y="3617"/>
                    <a:pt x="107737" y="0"/>
                    <a:pt x="114300" y="0"/>
                  </a:cubicBezTo>
                  <a:close/>
                  <a:moveTo>
                    <a:pt x="114300" y="75009"/>
                  </a:moveTo>
                  <a:cubicBezTo>
                    <a:pt x="108362" y="75009"/>
                    <a:pt x="103584" y="79787"/>
                    <a:pt x="103584" y="85725"/>
                  </a:cubicBezTo>
                  <a:lnTo>
                    <a:pt x="103584" y="135731"/>
                  </a:lnTo>
                  <a:cubicBezTo>
                    <a:pt x="103584" y="141669"/>
                    <a:pt x="108362" y="146447"/>
                    <a:pt x="114300" y="146447"/>
                  </a:cubicBezTo>
                  <a:cubicBezTo>
                    <a:pt x="120238" y="146447"/>
                    <a:pt x="125016" y="141669"/>
                    <a:pt x="125016" y="135731"/>
                  </a:cubicBezTo>
                  <a:lnTo>
                    <a:pt x="125016" y="85725"/>
                  </a:lnTo>
                  <a:cubicBezTo>
                    <a:pt x="125016" y="79787"/>
                    <a:pt x="120238" y="75009"/>
                    <a:pt x="114300" y="75009"/>
                  </a:cubicBezTo>
                  <a:close/>
                  <a:moveTo>
                    <a:pt x="126221" y="171450"/>
                  </a:moveTo>
                  <a:cubicBezTo>
                    <a:pt x="126492" y="167025"/>
                    <a:pt x="124286" y="162815"/>
                    <a:pt x="120492" y="160521"/>
                  </a:cubicBezTo>
                  <a:cubicBezTo>
                    <a:pt x="116699" y="158226"/>
                    <a:pt x="111946" y="158226"/>
                    <a:pt x="108152" y="160521"/>
                  </a:cubicBezTo>
                  <a:cubicBezTo>
                    <a:pt x="104359" y="162815"/>
                    <a:pt x="102152" y="167025"/>
                    <a:pt x="102424" y="171450"/>
                  </a:cubicBezTo>
                  <a:cubicBezTo>
                    <a:pt x="102152" y="175875"/>
                    <a:pt x="104359" y="180085"/>
                    <a:pt x="108152" y="182379"/>
                  </a:cubicBezTo>
                  <a:cubicBezTo>
                    <a:pt x="111946" y="184674"/>
                    <a:pt x="116699" y="184674"/>
                    <a:pt x="120492" y="182379"/>
                  </a:cubicBezTo>
                  <a:cubicBezTo>
                    <a:pt x="124286" y="180085"/>
                    <a:pt x="126492" y="175875"/>
                    <a:pt x="126221" y="17145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00125" y="1368198"/>
              <a:ext cx="696277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Sfida Matematica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7134225" cy="1200150"/>
            </a:xfrm>
            <a:custGeom>
              <a:avLst/>
              <a:gdLst/>
              <a:ahLst/>
              <a:cxnLst/>
              <a:rect l="l" t="t" r="r" b="b"/>
              <a:pathLst>
                <a:path w="7134225" h="1200150">
                  <a:moveTo>
                    <a:pt x="0" y="0"/>
                  </a:moveTo>
                  <a:lnTo>
                    <a:pt x="7134225" y="0"/>
                  </a:lnTo>
                  <a:lnTo>
                    <a:pt x="7134225" y="1200150"/>
                  </a:lnTo>
                  <a:lnTo>
                    <a:pt x="0" y="120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804863" y="1981200"/>
              <a:ext cx="6924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Esempio Concreto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804863" y="2295525"/>
              <a:ext cx="6905625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Immagine 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64 × 47 pixel </a:t>
              </a: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3E50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 = 3008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dimensioni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04862" y="2590800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immagine è un punto in uno spazio 3008-dimensionale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633413" y="32385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885825" y="31718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Spazio delle feature intrinsecamente sparso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885825" y="3429000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La maggior parte dello spazio è vuoto, i dati occupano una frazione infinitesimale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33413" y="38862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885825" y="38195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Volume concentrato sui bordi dell'ipercubo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885824" y="4086225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 volume si concentra nelle regioni estreme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33413" y="45339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885825" y="44672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Dati necessari crescono esponenzialmente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885823" y="4733925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 coprire lo spazio servono O(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e^</a:t>
              </a:r>
              <a:r>
                <a:rPr lang="it-IT" sz="9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 campioni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8127950" y="1181100"/>
              <a:ext cx="3686175" cy="4048125"/>
            </a:xfrm>
            <a:custGeom>
              <a:avLst/>
              <a:gdLst/>
              <a:ahLst/>
              <a:cxnLst/>
              <a:rect l="l" t="t" r="r" b="b"/>
              <a:pathLst>
                <a:path w="3686175" h="4048125">
                  <a:moveTo>
                    <a:pt x="0" y="0"/>
                  </a:moveTo>
                  <a:lnTo>
                    <a:pt x="3686175" y="0"/>
                  </a:lnTo>
                  <a:lnTo>
                    <a:pt x="3686175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8213675" y="1485901"/>
              <a:ext cx="341947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Riepilogo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8432750" y="2419350"/>
              <a:ext cx="31527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6B71D66F-EC7F-5C7F-AE08-1DEC423DFEFE}"/>
                </a:ext>
              </a:extLst>
            </p:cNvPr>
            <p:cNvGrpSpPr/>
            <p:nvPr/>
          </p:nvGrpSpPr>
          <p:grpSpPr>
            <a:xfrm>
              <a:off x="8299400" y="2076450"/>
              <a:ext cx="3305175" cy="762000"/>
              <a:chOff x="8318450" y="3181350"/>
              <a:chExt cx="3305175" cy="762000"/>
            </a:xfrm>
          </p:grpSpPr>
          <p:sp>
            <p:nvSpPr>
              <p:cNvPr id="45" name="Shape 27">
                <a:extLst>
                  <a:ext uri="{FF2B5EF4-FFF2-40B4-BE49-F238E27FC236}">
                    <a16:creationId xmlns:a16="http://schemas.microsoft.com/office/drawing/2014/main" id="{C9BA92E3-3B73-0A0A-A737-9CEE8E768B4D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46" name="Text 28">
                <a:extLst>
                  <a:ext uri="{FF2B5EF4-FFF2-40B4-BE49-F238E27FC236}">
                    <a16:creationId xmlns:a16="http://schemas.microsoft.com/office/drawing/2014/main" id="{2496D52B-DD41-B54E-6425-857FFA4436ED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1</a:t>
                </a: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. Distanze perdono significato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7" name="Text 29">
                <a:extLst>
                  <a:ext uri="{FF2B5EF4-FFF2-40B4-BE49-F238E27FC236}">
                    <a16:creationId xmlns:a16="http://schemas.microsoft.com/office/drawing/2014/main" id="{6E639D74-BC0D-B07C-0DAC-F54B5A007F5B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Tutti i punti diventano «equidistanti»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AE9521BF-5B2B-34FA-B8EC-B1488EE538D5}"/>
                </a:ext>
              </a:extLst>
            </p:cNvPr>
            <p:cNvGrpSpPr/>
            <p:nvPr/>
          </p:nvGrpSpPr>
          <p:grpSpPr>
            <a:xfrm>
              <a:off x="8313688" y="4038600"/>
              <a:ext cx="3305175" cy="762000"/>
              <a:chOff x="8318450" y="3181350"/>
              <a:chExt cx="3305175" cy="762000"/>
            </a:xfrm>
          </p:grpSpPr>
          <p:sp>
            <p:nvSpPr>
              <p:cNvPr id="49" name="Shape 27">
                <a:extLst>
                  <a:ext uri="{FF2B5EF4-FFF2-40B4-BE49-F238E27FC236}">
                    <a16:creationId xmlns:a16="http://schemas.microsoft.com/office/drawing/2014/main" id="{DEB72F3B-DDF7-B01C-A6A4-C920926D2929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50" name="Text 28">
                <a:extLst>
                  <a:ext uri="{FF2B5EF4-FFF2-40B4-BE49-F238E27FC236}">
                    <a16:creationId xmlns:a16="http://schemas.microsoft.com/office/drawing/2014/main" id="{F34F045D-F674-5217-051F-BA60EC31F5E6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3</a:t>
                </a: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. Distanze non discriminanti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51" name="Text 29">
                <a:extLst>
                  <a:ext uri="{FF2B5EF4-FFF2-40B4-BE49-F238E27FC236}">
                    <a16:creationId xmlns:a16="http://schemas.microsoft.com/office/drawing/2014/main" id="{132FBE0C-25C3-24FA-845A-6C63079A8AA7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dirty="0">
                    <a:solidFill>
                      <a:srgbClr val="FFFFFF"/>
                    </a:solidFill>
                    <a:latin typeface="Montserrat" pitchFamily="2" charset="0"/>
                  </a:rPr>
                  <a:t>Similarità non significative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417F5F7A-29CF-2A2B-545C-0BA00D864F49}"/>
                </a:ext>
              </a:extLst>
            </p:cNvPr>
            <p:cNvGrpSpPr/>
            <p:nvPr/>
          </p:nvGrpSpPr>
          <p:grpSpPr>
            <a:xfrm>
              <a:off x="8304162" y="3057525"/>
              <a:ext cx="3305175" cy="762000"/>
              <a:chOff x="8318450" y="3181350"/>
              <a:chExt cx="3305175" cy="762000"/>
            </a:xfrm>
          </p:grpSpPr>
          <p:sp>
            <p:nvSpPr>
              <p:cNvPr id="53" name="Shape 27">
                <a:extLst>
                  <a:ext uri="{FF2B5EF4-FFF2-40B4-BE49-F238E27FC236}">
                    <a16:creationId xmlns:a16="http://schemas.microsoft.com/office/drawing/2014/main" id="{3F39BB4E-C52E-E8D6-E8EA-84FFCC3661E2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54" name="Text 28">
                <a:extLst>
                  <a:ext uri="{FF2B5EF4-FFF2-40B4-BE49-F238E27FC236}">
                    <a16:creationId xmlns:a16="http://schemas.microsoft.com/office/drawing/2014/main" id="{84E0D4D6-8CB1-EBF1-C1FF-609D64F7D11C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2. Classificatori perdono potere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55" name="Text 29">
                <a:extLst>
                  <a:ext uri="{FF2B5EF4-FFF2-40B4-BE49-F238E27FC236}">
                    <a16:creationId xmlns:a16="http://schemas.microsoft.com/office/drawing/2014/main" id="{CC67DBCA-56CB-5D44-5B0F-434478973A7D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dirty="0" err="1">
                    <a:solidFill>
                      <a:srgbClr val="FFFFFF"/>
                    </a:solidFill>
                    <a:latin typeface="Montserrat" pitchFamily="2" charset="0"/>
                  </a:rPr>
                  <a:t>Overfitting</a:t>
                </a:r>
                <a:r>
                  <a:rPr lang="it-IT" sz="1200" dirty="0">
                    <a:solidFill>
                      <a:srgbClr val="FFFFFF"/>
                    </a:solidFill>
                    <a:latin typeface="Montserrat" pitchFamily="2" charset="0"/>
                  </a:rPr>
                  <a:t> più probabile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2192" y="390525"/>
            <a:ext cx="742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Riduzione Dimensionale: Idea Generale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1717" y="750094"/>
            <a:ext cx="569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Dal problema all'approccio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95425"/>
            <a:ext cx="11430000" cy="1104900"/>
          </a:xfrm>
          <a:custGeom>
            <a:avLst/>
            <a:gdLst/>
            <a:ahLst/>
            <a:cxnLst/>
            <a:rect l="l" t="t" r="r" b="b"/>
            <a:pathLst>
              <a:path w="11430000" h="1104900">
                <a:moveTo>
                  <a:pt x="0" y="0"/>
                </a:moveTo>
                <a:lnTo>
                  <a:pt x="11430000" y="0"/>
                </a:lnTo>
                <a:lnTo>
                  <a:pt x="11430000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71352" y="169306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6627" y="1670275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Definizione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81957" y="2084271"/>
            <a:ext cx="9029848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Dato un dataset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 ∈ ℝ^</a:t>
            </a:r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NxD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trovare una rappresentazione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∈ ℝ^N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k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</a:t>
            </a:r>
            <a:r>
              <a:rPr lang="it-IT" sz="12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≪ D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preservi l'informazione rilevante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71327" y="3128962"/>
            <a:ext cx="5600700" cy="2647950"/>
          </a:xfrm>
          <a:custGeom>
            <a:avLst/>
            <a:gdLst/>
            <a:ahLst/>
            <a:cxnLst/>
            <a:rect l="l" t="t" r="r" b="b"/>
            <a:pathLst>
              <a:path w="5600700" h="2562225">
                <a:moveTo>
                  <a:pt x="0" y="0"/>
                </a:moveTo>
                <a:lnTo>
                  <a:pt x="5600700" y="0"/>
                </a:lnTo>
                <a:lnTo>
                  <a:pt x="5600700" y="2562225"/>
                </a:lnTo>
                <a:lnTo>
                  <a:pt x="0" y="2562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71327" y="312896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90402" y="3371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48631" y="332898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Lineare (PCA)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61827" y="3786187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0" y="0"/>
                </a:moveTo>
                <a:lnTo>
                  <a:pt x="5219700" y="0"/>
                </a:lnTo>
                <a:lnTo>
                  <a:pt x="5219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66602" y="3967165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XW, W ∈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ℝ^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D×k</a:t>
            </a:r>
            <a:endParaRPr lang="it-IT" sz="15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0402" y="46720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66627" y="4652962"/>
            <a:ext cx="4657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Trasformazione affine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Proiezione lineare su un sottospazio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90402" y="50149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66627" y="4976812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Preserva varianza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Massimizza informazione contenuta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90402" y="53578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66627" y="5319712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Soluzione analitica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Chiusa e deterministica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00627" y="3128962"/>
            <a:ext cx="5600700" cy="2647950"/>
          </a:xfrm>
          <a:custGeom>
            <a:avLst/>
            <a:gdLst/>
            <a:ahLst/>
            <a:cxnLst/>
            <a:rect l="l" t="t" r="r" b="b"/>
            <a:pathLst>
              <a:path w="5600700" h="2562225">
                <a:moveTo>
                  <a:pt x="0" y="0"/>
                </a:moveTo>
                <a:lnTo>
                  <a:pt x="5600700" y="0"/>
                </a:lnTo>
                <a:lnTo>
                  <a:pt x="5600700" y="2562225"/>
                </a:lnTo>
                <a:lnTo>
                  <a:pt x="0" y="2562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00627" y="312896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19702" y="3371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791177" y="332898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Non-Lineare (AE)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391127" y="3786187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0" y="0"/>
                </a:moveTo>
                <a:lnTo>
                  <a:pt x="5219700" y="0"/>
                </a:lnTo>
                <a:lnTo>
                  <a:pt x="5219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95902" y="3967165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(X), f: ℝ^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→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ℝ^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endParaRPr lang="it-IT" sz="15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19703" y="46624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95927" y="4595812"/>
            <a:ext cx="481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Trasformazione non-lineare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Funzioni di attivazione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19703" y="50053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95927" y="4967287"/>
            <a:ext cx="4486275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Apprende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manifold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curvi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Strutture non-lineari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19703" y="53482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695927" y="5310187"/>
            <a:ext cx="4162425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Soluzione iterativa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 Iterativa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(discesa del gradiente)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CAE0C192-19AB-A600-9942-9A5569E5612A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35" name="Shape 0">
              <a:extLst>
                <a:ext uri="{FF2B5EF4-FFF2-40B4-BE49-F238E27FC236}">
                  <a16:creationId xmlns:a16="http://schemas.microsoft.com/office/drawing/2014/main" id="{9CA1856A-6A0D-AD3F-10C2-C045A9EACA0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Text 1">
              <a:extLst>
                <a:ext uri="{FF2B5EF4-FFF2-40B4-BE49-F238E27FC236}">
                  <a16:creationId xmlns:a16="http://schemas.microsoft.com/office/drawing/2014/main" id="{506DC3D4-9F19-D775-A2C7-04CE47BEF25B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2" name="Shape 22">
            <a:extLst>
              <a:ext uri="{FF2B5EF4-FFF2-40B4-BE49-F238E27FC236}">
                <a16:creationId xmlns:a16="http://schemas.microsoft.com/office/drawing/2014/main" id="{FED84A36-B893-73E9-F4B5-1AB7AED14B05}"/>
              </a:ext>
            </a:extLst>
          </p:cNvPr>
          <p:cNvSpPr/>
          <p:nvPr/>
        </p:nvSpPr>
        <p:spPr>
          <a:xfrm>
            <a:off x="561827" y="3795539"/>
            <a:ext cx="5219700" cy="63358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22">
            <a:extLst>
              <a:ext uri="{FF2B5EF4-FFF2-40B4-BE49-F238E27FC236}">
                <a16:creationId xmlns:a16="http://schemas.microsoft.com/office/drawing/2014/main" id="{8C7626F5-FDF7-4DD0-6F77-25C50C736B1D}"/>
              </a:ext>
            </a:extLst>
          </p:cNvPr>
          <p:cNvSpPr/>
          <p:nvPr/>
        </p:nvSpPr>
        <p:spPr>
          <a:xfrm>
            <a:off x="6391127" y="3786780"/>
            <a:ext cx="5219700" cy="642343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31242" y="401241"/>
            <a:ext cx="9670108" cy="344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PCA: Formulazione del Problema di Ottimizzazione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1242" y="753775"/>
            <a:ext cx="6693984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Massimizzazione della varianza proiettata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2E0DB78A-4AF1-4673-E8A2-72618A6A4EFE}"/>
              </a:ext>
            </a:extLst>
          </p:cNvPr>
          <p:cNvGrpSpPr/>
          <p:nvPr/>
        </p:nvGrpSpPr>
        <p:grpSpPr>
          <a:xfrm>
            <a:off x="361372" y="1446122"/>
            <a:ext cx="11529484" cy="1529536"/>
            <a:chOff x="361372" y="1446122"/>
            <a:chExt cx="11529484" cy="1529536"/>
          </a:xfrm>
        </p:grpSpPr>
        <p:sp>
          <p:nvSpPr>
            <p:cNvPr id="6" name="Shape 4"/>
            <p:cNvSpPr/>
            <p:nvPr/>
          </p:nvSpPr>
          <p:spPr>
            <a:xfrm>
              <a:off x="361372" y="1446122"/>
              <a:ext cx="11503673" cy="1529536"/>
            </a:xfrm>
            <a:custGeom>
              <a:avLst/>
              <a:gdLst/>
              <a:ahLst/>
              <a:cxnLst/>
              <a:rect l="l" t="t" r="r" b="b"/>
              <a:pathLst>
                <a:path w="11503673" h="2254272">
                  <a:moveTo>
                    <a:pt x="0" y="0"/>
                  </a:moveTo>
                  <a:lnTo>
                    <a:pt x="11503673" y="0"/>
                  </a:lnTo>
                  <a:lnTo>
                    <a:pt x="11503673" y="2254272"/>
                  </a:lnTo>
                  <a:lnTo>
                    <a:pt x="0" y="225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559266" y="1648317"/>
              <a:ext cx="206498" cy="206498"/>
            </a:xfrm>
            <a:custGeom>
              <a:avLst/>
              <a:gdLst/>
              <a:ahLst/>
              <a:cxnLst/>
              <a:rect l="l" t="t" r="r" b="b"/>
              <a:pathLst>
                <a:path w="206498" h="206498">
                  <a:moveTo>
                    <a:pt x="180686" y="103249"/>
                  </a:moveTo>
                  <a:cubicBezTo>
                    <a:pt x="180686" y="60511"/>
                    <a:pt x="145988" y="25812"/>
                    <a:pt x="103249" y="25812"/>
                  </a:cubicBezTo>
                  <a:cubicBezTo>
                    <a:pt x="60511" y="25812"/>
                    <a:pt x="25812" y="60511"/>
                    <a:pt x="25812" y="103249"/>
                  </a:cubicBezTo>
                  <a:cubicBezTo>
                    <a:pt x="25812" y="145988"/>
                    <a:pt x="60511" y="180686"/>
                    <a:pt x="103249" y="180686"/>
                  </a:cubicBezTo>
                  <a:cubicBezTo>
                    <a:pt x="145988" y="180686"/>
                    <a:pt x="180686" y="145988"/>
                    <a:pt x="180686" y="103249"/>
                  </a:cubicBezTo>
                  <a:close/>
                  <a:moveTo>
                    <a:pt x="0" y="103249"/>
                  </a:moveTo>
                  <a:cubicBezTo>
                    <a:pt x="0" y="46264"/>
                    <a:pt x="46264" y="0"/>
                    <a:pt x="103249" y="0"/>
                  </a:cubicBezTo>
                  <a:cubicBezTo>
                    <a:pt x="160234" y="0"/>
                    <a:pt x="206498" y="46264"/>
                    <a:pt x="206498" y="103249"/>
                  </a:cubicBezTo>
                  <a:cubicBezTo>
                    <a:pt x="206498" y="160234"/>
                    <a:pt x="160234" y="206498"/>
                    <a:pt x="103249" y="206498"/>
                  </a:cubicBezTo>
                  <a:cubicBezTo>
                    <a:pt x="46264" y="206498"/>
                    <a:pt x="0" y="160234"/>
                    <a:pt x="0" y="103249"/>
                  </a:cubicBezTo>
                  <a:close/>
                  <a:moveTo>
                    <a:pt x="103249" y="135514"/>
                  </a:moveTo>
                  <a:cubicBezTo>
                    <a:pt x="121057" y="135514"/>
                    <a:pt x="135514" y="121057"/>
                    <a:pt x="135514" y="103249"/>
                  </a:cubicBezTo>
                  <a:cubicBezTo>
                    <a:pt x="135514" y="85441"/>
                    <a:pt x="121057" y="70984"/>
                    <a:pt x="103249" y="70984"/>
                  </a:cubicBezTo>
                  <a:cubicBezTo>
                    <a:pt x="85441" y="70984"/>
                    <a:pt x="70984" y="85441"/>
                    <a:pt x="70984" y="103249"/>
                  </a:cubicBezTo>
                  <a:cubicBezTo>
                    <a:pt x="70984" y="121057"/>
                    <a:pt x="85441" y="135514"/>
                    <a:pt x="103249" y="135514"/>
                  </a:cubicBezTo>
                  <a:close/>
                  <a:moveTo>
                    <a:pt x="103249" y="45171"/>
                  </a:moveTo>
                  <a:cubicBezTo>
                    <a:pt x="135303" y="45171"/>
                    <a:pt x="161327" y="71195"/>
                    <a:pt x="161327" y="103249"/>
                  </a:cubicBezTo>
                  <a:cubicBezTo>
                    <a:pt x="161327" y="135303"/>
                    <a:pt x="135303" y="161327"/>
                    <a:pt x="103249" y="161327"/>
                  </a:cubicBezTo>
                  <a:cubicBezTo>
                    <a:pt x="71195" y="161327"/>
                    <a:pt x="45171" y="135303"/>
                    <a:pt x="45171" y="103249"/>
                  </a:cubicBezTo>
                  <a:cubicBezTo>
                    <a:pt x="45171" y="71195"/>
                    <a:pt x="71195" y="45171"/>
                    <a:pt x="103249" y="45171"/>
                  </a:cubicBezTo>
                  <a:close/>
                  <a:moveTo>
                    <a:pt x="90343" y="103249"/>
                  </a:moveTo>
                  <a:cubicBezTo>
                    <a:pt x="90343" y="96126"/>
                    <a:pt x="96126" y="90343"/>
                    <a:pt x="103249" y="90343"/>
                  </a:cubicBezTo>
                  <a:cubicBezTo>
                    <a:pt x="110372" y="90343"/>
                    <a:pt x="116155" y="96126"/>
                    <a:pt x="116155" y="103249"/>
                  </a:cubicBezTo>
                  <a:cubicBezTo>
                    <a:pt x="116155" y="110372"/>
                    <a:pt x="110372" y="116155"/>
                    <a:pt x="103249" y="116155"/>
                  </a:cubicBezTo>
                  <a:cubicBezTo>
                    <a:pt x="96126" y="116155"/>
                    <a:pt x="90343" y="110372"/>
                    <a:pt x="90343" y="10324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886221" y="1609416"/>
              <a:ext cx="11004635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Massimizzazione</a:t>
              </a:r>
              <a:r>
                <a:rPr lang="it-IT" sz="1626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 della Varianza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585078" y="1987996"/>
              <a:ext cx="11236946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 cercano le direzioni nello spazio che massimizzino la varianza dei dati proiettati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589380" y="2177286"/>
              <a:ext cx="11228342" cy="7098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 utilizza la matrice di covarianza dei dati centrati</a:t>
              </a:r>
            </a:p>
            <a:p>
              <a:pPr algn="ctr"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 = (1/(N-1))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7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T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endParaRPr lang="it-IT" sz="1500" b="1" noProof="0" dirty="0">
                <a:latin typeface="Montserrat" pitchFamily="2" charset="0"/>
              </a:endParaRPr>
            </a:p>
          </p:txBody>
        </p: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F9112636-E63F-22E4-F15A-5F2DEAB3D61F}"/>
              </a:ext>
            </a:extLst>
          </p:cNvPr>
          <p:cNvGrpSpPr/>
          <p:nvPr/>
        </p:nvGrpSpPr>
        <p:grpSpPr>
          <a:xfrm>
            <a:off x="371327" y="3351294"/>
            <a:ext cx="11512276" cy="3020037"/>
            <a:chOff x="361372" y="3493262"/>
            <a:chExt cx="11512276" cy="3020037"/>
          </a:xfrm>
        </p:grpSpPr>
        <p:sp>
          <p:nvSpPr>
            <p:cNvPr id="14" name="Shape 12"/>
            <p:cNvSpPr/>
            <p:nvPr/>
          </p:nvSpPr>
          <p:spPr>
            <a:xfrm>
              <a:off x="361372" y="3493262"/>
              <a:ext cx="5627077" cy="3020037"/>
            </a:xfrm>
            <a:custGeom>
              <a:avLst/>
              <a:gdLst/>
              <a:ahLst/>
              <a:cxnLst/>
              <a:rect l="l" t="t" r="r" b="b"/>
              <a:pathLst>
                <a:path w="5627077" h="3020037">
                  <a:moveTo>
                    <a:pt x="0" y="0"/>
                  </a:moveTo>
                  <a:lnTo>
                    <a:pt x="5627077" y="0"/>
                  </a:lnTo>
                  <a:lnTo>
                    <a:pt x="5627077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1625" dist="34416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361372" y="3493262"/>
              <a:ext cx="34416" cy="3020037"/>
            </a:xfrm>
            <a:custGeom>
              <a:avLst/>
              <a:gdLst/>
              <a:ahLst/>
              <a:cxnLst/>
              <a:rect l="l" t="t" r="r" b="b"/>
              <a:pathLst>
                <a:path w="34416" h="3020037">
                  <a:moveTo>
                    <a:pt x="0" y="0"/>
                  </a:moveTo>
                  <a:lnTo>
                    <a:pt x="34416" y="0"/>
                  </a:lnTo>
                  <a:lnTo>
                    <a:pt x="34416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76474" y="3695458"/>
              <a:ext cx="206498" cy="206498"/>
            </a:xfrm>
            <a:custGeom>
              <a:avLst/>
              <a:gdLst/>
              <a:ahLst/>
              <a:cxnLst/>
              <a:rect l="l" t="t" r="r" b="b"/>
              <a:pathLst>
                <a:path w="206498" h="206498">
                  <a:moveTo>
                    <a:pt x="135514" y="141968"/>
                  </a:moveTo>
                  <a:cubicBezTo>
                    <a:pt x="174717" y="141968"/>
                    <a:pt x="206498" y="110186"/>
                    <a:pt x="206498" y="70984"/>
                  </a:cubicBezTo>
                  <a:cubicBezTo>
                    <a:pt x="206498" y="31781"/>
                    <a:pt x="174717" y="0"/>
                    <a:pt x="135514" y="0"/>
                  </a:cubicBezTo>
                  <a:cubicBezTo>
                    <a:pt x="96312" y="0"/>
                    <a:pt x="64531" y="31781"/>
                    <a:pt x="64531" y="70984"/>
                  </a:cubicBezTo>
                  <a:cubicBezTo>
                    <a:pt x="64531" y="78526"/>
                    <a:pt x="65700" y="85826"/>
                    <a:pt x="67878" y="92642"/>
                  </a:cubicBezTo>
                  <a:lnTo>
                    <a:pt x="2823" y="157697"/>
                  </a:lnTo>
                  <a:cubicBezTo>
                    <a:pt x="1008" y="159512"/>
                    <a:pt x="0" y="161972"/>
                    <a:pt x="0" y="164553"/>
                  </a:cubicBezTo>
                  <a:lnTo>
                    <a:pt x="0" y="196819"/>
                  </a:lnTo>
                  <a:cubicBezTo>
                    <a:pt x="0" y="202183"/>
                    <a:pt x="4315" y="206498"/>
                    <a:pt x="9680" y="206498"/>
                  </a:cubicBezTo>
                  <a:lnTo>
                    <a:pt x="41945" y="206498"/>
                  </a:lnTo>
                  <a:cubicBezTo>
                    <a:pt x="47309" y="206498"/>
                    <a:pt x="51625" y="202183"/>
                    <a:pt x="51625" y="196819"/>
                  </a:cubicBezTo>
                  <a:lnTo>
                    <a:pt x="51625" y="180686"/>
                  </a:lnTo>
                  <a:lnTo>
                    <a:pt x="67757" y="180686"/>
                  </a:lnTo>
                  <a:cubicBezTo>
                    <a:pt x="73121" y="180686"/>
                    <a:pt x="77437" y="176370"/>
                    <a:pt x="77437" y="171006"/>
                  </a:cubicBezTo>
                  <a:lnTo>
                    <a:pt x="77437" y="154874"/>
                  </a:lnTo>
                  <a:lnTo>
                    <a:pt x="93570" y="154874"/>
                  </a:lnTo>
                  <a:cubicBezTo>
                    <a:pt x="96151" y="154874"/>
                    <a:pt x="98611" y="153865"/>
                    <a:pt x="100426" y="152050"/>
                  </a:cubicBezTo>
                  <a:lnTo>
                    <a:pt x="113856" y="138620"/>
                  </a:lnTo>
                  <a:cubicBezTo>
                    <a:pt x="120672" y="140798"/>
                    <a:pt x="127972" y="141968"/>
                    <a:pt x="135514" y="141968"/>
                  </a:cubicBezTo>
                  <a:close/>
                  <a:moveTo>
                    <a:pt x="151647" y="38718"/>
                  </a:moveTo>
                  <a:cubicBezTo>
                    <a:pt x="160551" y="38718"/>
                    <a:pt x="167780" y="45947"/>
                    <a:pt x="167780" y="54851"/>
                  </a:cubicBezTo>
                  <a:cubicBezTo>
                    <a:pt x="167780" y="63755"/>
                    <a:pt x="160551" y="70984"/>
                    <a:pt x="151647" y="70984"/>
                  </a:cubicBezTo>
                  <a:cubicBezTo>
                    <a:pt x="142743" y="70984"/>
                    <a:pt x="135514" y="63755"/>
                    <a:pt x="135514" y="54851"/>
                  </a:cubicBezTo>
                  <a:cubicBezTo>
                    <a:pt x="135514" y="45947"/>
                    <a:pt x="142743" y="38718"/>
                    <a:pt x="151647" y="3871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893595" y="3646354"/>
              <a:ext cx="5110831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Soluzione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550662" y="4069736"/>
              <a:ext cx="5265705" cy="524850"/>
            </a:xfrm>
            <a:custGeom>
              <a:avLst/>
              <a:gdLst/>
              <a:ahLst/>
              <a:cxnLst/>
              <a:rect l="l" t="t" r="r" b="b"/>
              <a:pathLst>
                <a:path w="5265705" h="524850">
                  <a:moveTo>
                    <a:pt x="0" y="0"/>
                  </a:moveTo>
                  <a:lnTo>
                    <a:pt x="5265705" y="0"/>
                  </a:lnTo>
                  <a:lnTo>
                    <a:pt x="5265705" y="524850"/>
                  </a:lnTo>
                  <a:lnTo>
                    <a:pt x="0" y="524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832446" y="4179862"/>
              <a:ext cx="5067811" cy="2495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Gli </a:t>
              </a:r>
              <a:r>
                <a:rPr lang="it-IT" sz="12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Σ corrispondono ai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 autovalori più grandi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: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550662" y="4828301"/>
              <a:ext cx="5265705" cy="516246"/>
            </a:xfrm>
            <a:custGeom>
              <a:avLst/>
              <a:gdLst/>
              <a:ahLst/>
              <a:cxnLst/>
              <a:rect l="l" t="t" r="r" b="b"/>
              <a:pathLst>
                <a:path w="5265705" h="516246">
                  <a:moveTo>
                    <a:pt x="0" y="0"/>
                  </a:moveTo>
                  <a:lnTo>
                    <a:pt x="5265705" y="0"/>
                  </a:lnTo>
                  <a:lnTo>
                    <a:pt x="5265705" y="516246"/>
                  </a:lnTo>
                  <a:lnTo>
                    <a:pt x="0" y="51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645307" y="4965967"/>
              <a:ext cx="5076415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Σv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, λ₁ ≥ λ₂ ≥ ... ≥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1500" b="1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572172" y="5597717"/>
              <a:ext cx="172082" cy="172082"/>
            </a:xfrm>
            <a:custGeom>
              <a:avLst/>
              <a:gdLst/>
              <a:ahLst/>
              <a:cxnLst/>
              <a:rect l="l" t="t" r="r" b="b"/>
              <a:pathLst>
                <a:path w="172082" h="172082">
                  <a:moveTo>
                    <a:pt x="86041" y="172082"/>
                  </a:moveTo>
                  <a:cubicBezTo>
                    <a:pt x="133528" y="172082"/>
                    <a:pt x="172082" y="133528"/>
                    <a:pt x="172082" y="86041"/>
                  </a:cubicBezTo>
                  <a:cubicBezTo>
                    <a:pt x="172082" y="38554"/>
                    <a:pt x="133528" y="0"/>
                    <a:pt x="86041" y="0"/>
                  </a:cubicBezTo>
                  <a:cubicBezTo>
                    <a:pt x="38554" y="0"/>
                    <a:pt x="0" y="38554"/>
                    <a:pt x="0" y="86041"/>
                  </a:cubicBezTo>
                  <a:cubicBezTo>
                    <a:pt x="0" y="133528"/>
                    <a:pt x="38554" y="172082"/>
                    <a:pt x="86041" y="172082"/>
                  </a:cubicBezTo>
                  <a:close/>
                  <a:moveTo>
                    <a:pt x="75286" y="53776"/>
                  </a:moveTo>
                  <a:cubicBezTo>
                    <a:pt x="75286" y="47840"/>
                    <a:pt x="80105" y="43020"/>
                    <a:pt x="86041" y="43020"/>
                  </a:cubicBezTo>
                  <a:cubicBezTo>
                    <a:pt x="91977" y="43020"/>
                    <a:pt x="96796" y="47840"/>
                    <a:pt x="96796" y="53776"/>
                  </a:cubicBezTo>
                  <a:cubicBezTo>
                    <a:pt x="96796" y="59711"/>
                    <a:pt x="91977" y="64531"/>
                    <a:pt x="86041" y="64531"/>
                  </a:cubicBezTo>
                  <a:cubicBezTo>
                    <a:pt x="80105" y="64531"/>
                    <a:pt x="75286" y="59711"/>
                    <a:pt x="75286" y="53776"/>
                  </a:cubicBezTo>
                  <a:close/>
                  <a:moveTo>
                    <a:pt x="72597" y="75286"/>
                  </a:moveTo>
                  <a:lnTo>
                    <a:pt x="88730" y="75286"/>
                  </a:lnTo>
                  <a:cubicBezTo>
                    <a:pt x="93200" y="75286"/>
                    <a:pt x="96796" y="78882"/>
                    <a:pt x="96796" y="83352"/>
                  </a:cubicBezTo>
                  <a:lnTo>
                    <a:pt x="96796" y="112929"/>
                  </a:lnTo>
                  <a:lnTo>
                    <a:pt x="99485" y="112929"/>
                  </a:lnTo>
                  <a:cubicBezTo>
                    <a:pt x="103955" y="112929"/>
                    <a:pt x="107551" y="116525"/>
                    <a:pt x="107551" y="120995"/>
                  </a:cubicBezTo>
                  <a:cubicBezTo>
                    <a:pt x="107551" y="125465"/>
                    <a:pt x="103955" y="129061"/>
                    <a:pt x="99485" y="129061"/>
                  </a:cubicBezTo>
                  <a:lnTo>
                    <a:pt x="72597" y="129061"/>
                  </a:lnTo>
                  <a:cubicBezTo>
                    <a:pt x="68127" y="129061"/>
                    <a:pt x="64531" y="125465"/>
                    <a:pt x="64531" y="120995"/>
                  </a:cubicBezTo>
                  <a:cubicBezTo>
                    <a:pt x="64531" y="116525"/>
                    <a:pt x="68127" y="112929"/>
                    <a:pt x="72597" y="112929"/>
                  </a:cubicBezTo>
                  <a:lnTo>
                    <a:pt x="80663" y="112929"/>
                  </a:lnTo>
                  <a:lnTo>
                    <a:pt x="80663" y="91418"/>
                  </a:lnTo>
                  <a:lnTo>
                    <a:pt x="72597" y="91418"/>
                  </a:lnTo>
                  <a:cubicBezTo>
                    <a:pt x="68127" y="91418"/>
                    <a:pt x="64531" y="87822"/>
                    <a:pt x="64531" y="83352"/>
                  </a:cubicBezTo>
                  <a:cubicBezTo>
                    <a:pt x="64531" y="78882"/>
                    <a:pt x="68127" y="75286"/>
                    <a:pt x="72597" y="7528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832446" y="5552968"/>
              <a:ext cx="4503087" cy="2416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Gli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costituiscono le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componenti principali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215920" y="3493262"/>
              <a:ext cx="5627077" cy="3020037"/>
            </a:xfrm>
            <a:custGeom>
              <a:avLst/>
              <a:gdLst/>
              <a:ahLst/>
              <a:cxnLst/>
              <a:rect l="l" t="t" r="r" b="b"/>
              <a:pathLst>
                <a:path w="5627077" h="3020037">
                  <a:moveTo>
                    <a:pt x="0" y="0"/>
                  </a:moveTo>
                  <a:lnTo>
                    <a:pt x="5627077" y="0"/>
                  </a:lnTo>
                  <a:lnTo>
                    <a:pt x="5627077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1625" dist="34416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215920" y="3493262"/>
              <a:ext cx="34416" cy="3020037"/>
            </a:xfrm>
            <a:custGeom>
              <a:avLst/>
              <a:gdLst/>
              <a:ahLst/>
              <a:cxnLst/>
              <a:rect l="l" t="t" r="r" b="b"/>
              <a:pathLst>
                <a:path w="34416" h="3020037">
                  <a:moveTo>
                    <a:pt x="0" y="0"/>
                  </a:moveTo>
                  <a:lnTo>
                    <a:pt x="34416" y="0"/>
                  </a:lnTo>
                  <a:lnTo>
                    <a:pt x="34416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18116" y="3695458"/>
              <a:ext cx="232311" cy="206498"/>
            </a:xfrm>
            <a:custGeom>
              <a:avLst/>
              <a:gdLst/>
              <a:ahLst/>
              <a:cxnLst/>
              <a:rect l="l" t="t" r="r" b="b"/>
              <a:pathLst>
                <a:path w="232311" h="206498">
                  <a:moveTo>
                    <a:pt x="124827" y="-7623"/>
                  </a:moveTo>
                  <a:cubicBezTo>
                    <a:pt x="123173" y="-10849"/>
                    <a:pt x="119825" y="-12906"/>
                    <a:pt x="116196" y="-12906"/>
                  </a:cubicBezTo>
                  <a:cubicBezTo>
                    <a:pt x="112566" y="-12906"/>
                    <a:pt x="109218" y="-10849"/>
                    <a:pt x="107565" y="-7623"/>
                  </a:cubicBezTo>
                  <a:lnTo>
                    <a:pt x="77880" y="50536"/>
                  </a:lnTo>
                  <a:lnTo>
                    <a:pt x="13390" y="60780"/>
                  </a:lnTo>
                  <a:cubicBezTo>
                    <a:pt x="9801" y="61344"/>
                    <a:pt x="6816" y="63885"/>
                    <a:pt x="5687" y="67354"/>
                  </a:cubicBezTo>
                  <a:cubicBezTo>
                    <a:pt x="4557" y="70822"/>
                    <a:pt x="5485" y="74614"/>
                    <a:pt x="8026" y="77195"/>
                  </a:cubicBezTo>
                  <a:lnTo>
                    <a:pt x="54165" y="123375"/>
                  </a:lnTo>
                  <a:lnTo>
                    <a:pt x="44002" y="187865"/>
                  </a:lnTo>
                  <a:cubicBezTo>
                    <a:pt x="43437" y="191455"/>
                    <a:pt x="44929" y="195084"/>
                    <a:pt x="47874" y="197222"/>
                  </a:cubicBezTo>
                  <a:cubicBezTo>
                    <a:pt x="50818" y="199360"/>
                    <a:pt x="54690" y="199682"/>
                    <a:pt x="57957" y="198029"/>
                  </a:cubicBezTo>
                  <a:lnTo>
                    <a:pt x="116196" y="168425"/>
                  </a:lnTo>
                  <a:lnTo>
                    <a:pt x="174394" y="198029"/>
                  </a:lnTo>
                  <a:cubicBezTo>
                    <a:pt x="177621" y="199682"/>
                    <a:pt x="181533" y="199360"/>
                    <a:pt x="184477" y="197222"/>
                  </a:cubicBezTo>
                  <a:cubicBezTo>
                    <a:pt x="187421" y="195084"/>
                    <a:pt x="188914" y="191495"/>
                    <a:pt x="188349" y="187865"/>
                  </a:cubicBezTo>
                  <a:lnTo>
                    <a:pt x="178145" y="123375"/>
                  </a:lnTo>
                  <a:lnTo>
                    <a:pt x="224285" y="77195"/>
                  </a:lnTo>
                  <a:cubicBezTo>
                    <a:pt x="226866" y="74614"/>
                    <a:pt x="227753" y="70822"/>
                    <a:pt x="226624" y="67354"/>
                  </a:cubicBezTo>
                  <a:cubicBezTo>
                    <a:pt x="225494" y="63885"/>
                    <a:pt x="222550" y="61344"/>
                    <a:pt x="218920" y="60780"/>
                  </a:cubicBezTo>
                  <a:lnTo>
                    <a:pt x="154470" y="50536"/>
                  </a:lnTo>
                  <a:lnTo>
                    <a:pt x="124827" y="-7623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762817" y="3665344"/>
              <a:ext cx="5110831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Proprietà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405210" y="4069736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508459" y="4144410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Problema Convesso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508459" y="4431988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Soluzione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globalmente ottima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unica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05210" y="4861313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508459" y="4935987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Ortogonalità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508459" y="5214040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 componenti sono tra loro ortogonali: vi ⊥ vj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405210" y="5652889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508459" y="5718038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Ordinamento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517984" y="6002894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λ₁ cattura la massima varianza, λ₂ la seconda, etc.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0CB2DF58-30E3-FAB7-D165-ABC2497C0085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950F00F2-585C-1DA0-E51D-8EE891FCD6C0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B9D341BA-58EB-22FD-CC9D-22224948D9A6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4681</Words>
  <Application>Microsoft Office PowerPoint</Application>
  <PresentationFormat>Widescreen</PresentationFormat>
  <Paragraphs>1076</Paragraphs>
  <Slides>51</Slides>
  <Notes>51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51</vt:i4>
      </vt:variant>
    </vt:vector>
  </HeadingPairs>
  <TitlesOfParts>
    <vt:vector size="54" baseType="lpstr">
      <vt:lpstr>Montserrat</vt:lpstr>
      <vt:lpstr>Arial</vt:lpstr>
      <vt:lpstr>Custom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Comparativa di Riduzione Dimensionale</dc:title>
  <dc:subject>Analisi Comparativa di Riduzione Dimensionale</dc:subject>
  <dc:creator>Kimi</dc:creator>
  <cp:lastModifiedBy>CARRIERO ROBERTO</cp:lastModifiedBy>
  <cp:revision>8</cp:revision>
  <dcterms:created xsi:type="dcterms:W3CDTF">2026-01-28T18:53:22Z</dcterms:created>
  <dcterms:modified xsi:type="dcterms:W3CDTF">2026-01-30T17:46:18Z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{"Label":"Analisi Comparativa di Riduzione Dimensionale","ContentProducer":"001191110108MACG2KBH8F10000","ProduceID":"19c05ea8-ef52-8718-8000-0000ea5a7dd5","ReservedCode1":"","ContentPropagator":"001191110108MACG2KBH8F20000","PropagateID":"19c05ea8-ef52-8718-8000-0000ea5a7dd5","ReservedCode2":""}</vt:lpwstr>
  </property>
</Properties>
</file>